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2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7" r:id="rId1"/>
  </p:sldMasterIdLst>
  <p:notesMasterIdLst>
    <p:notesMasterId r:id="rId22"/>
  </p:notesMasterIdLst>
  <p:handoutMasterIdLst>
    <p:handoutMasterId r:id="rId23"/>
  </p:handoutMasterIdLst>
  <p:sldIdLst>
    <p:sldId id="4804" r:id="rId2"/>
    <p:sldId id="4823" r:id="rId3"/>
    <p:sldId id="4824" r:id="rId4"/>
    <p:sldId id="4716" r:id="rId5"/>
    <p:sldId id="4830" r:id="rId6"/>
    <p:sldId id="4832" r:id="rId7"/>
    <p:sldId id="4848" r:id="rId8"/>
    <p:sldId id="4833" r:id="rId9"/>
    <p:sldId id="4847" r:id="rId10"/>
    <p:sldId id="4835" r:id="rId11"/>
    <p:sldId id="4843" r:id="rId12"/>
    <p:sldId id="4836" r:id="rId13"/>
    <p:sldId id="4825" r:id="rId14"/>
    <p:sldId id="4846" r:id="rId15"/>
    <p:sldId id="4826" r:id="rId16"/>
    <p:sldId id="4839" r:id="rId17"/>
    <p:sldId id="4827" r:id="rId18"/>
    <p:sldId id="4841" r:id="rId19"/>
    <p:sldId id="4842" r:id="rId20"/>
    <p:sldId id="4828" r:id="rId21"/>
  </p:sldIdLst>
  <p:sldSz cx="12858750" cy="7232650"/>
  <p:notesSz cx="6858000" cy="9144000"/>
  <p:custDataLst>
    <p:tags r:id="rId24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pos="6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4B73"/>
    <a:srgbClr val="73A6A3"/>
    <a:srgbClr val="FBB80D"/>
    <a:srgbClr val="ED1C24"/>
    <a:srgbClr val="38AABA"/>
    <a:srgbClr val="1E6C7A"/>
    <a:srgbClr val="BF0000"/>
    <a:srgbClr val="166CA3"/>
    <a:srgbClr val="10517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8" autoAdjust="0"/>
    <p:restoredTop sz="64158" autoAdjust="0"/>
  </p:normalViewPr>
  <p:slideViewPr>
    <p:cSldViewPr>
      <p:cViewPr varScale="1">
        <p:scale>
          <a:sx n="68" d="100"/>
          <a:sy n="68" d="100"/>
        </p:scale>
        <p:origin x="2120" y="200"/>
      </p:cViewPr>
      <p:guideLst>
        <p:guide orient="horz" pos="328"/>
        <p:guide pos="4050"/>
        <p:guide pos="557"/>
        <p:guide orient="horz" pos="4183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10374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>
                <a:latin typeface="微软雅黑" panose="020B0503020204020204" pitchFamily="34" charset="-122"/>
              </a:rPr>
              <a:t>2019/12/13</a:t>
            </a:fld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>
                <a:latin typeface="微软雅黑" panose="020B0503020204020204" pitchFamily="34" charset="-122"/>
              </a:rPr>
              <a:t>‹#›</a:t>
            </a:fld>
            <a:endParaRPr lang="zh-CN" altLang="en-US" dirty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tiff>
</file>

<file path=ppt/media/image3.tiff>
</file>

<file path=ppt/media/image4.jpg>
</file>

<file path=ppt/media/image5.jp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</a:defRPr>
            </a:lvl1pPr>
          </a:lstStyle>
          <a:p>
            <a:pPr>
              <a:defRPr/>
            </a:pPr>
            <a:fld id="{06024D97-E667-405D-B634-E583E2108D71}" type="datetimeFigureOut">
              <a:rPr lang="zh-CN" altLang="en-US" smtClean="0"/>
              <a:pPr>
                <a:defRPr/>
              </a:pPr>
              <a:t>2019/12/13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dirty="0"/>
              <a:t>单击此处编辑母版文本样式</a:t>
            </a:r>
          </a:p>
          <a:p>
            <a:pPr lvl="1"/>
            <a:r>
              <a:rPr lang="zh-CN" altLang="en-US" noProof="0" dirty="0"/>
              <a:t>第二级</a:t>
            </a:r>
          </a:p>
          <a:p>
            <a:pPr lvl="2"/>
            <a:r>
              <a:rPr lang="zh-CN" altLang="en-US" noProof="0" dirty="0"/>
              <a:t>第三级</a:t>
            </a:r>
          </a:p>
          <a:p>
            <a:pPr lvl="3"/>
            <a:r>
              <a:rPr lang="zh-CN" altLang="en-US" noProof="0" dirty="0"/>
              <a:t>第四级</a:t>
            </a:r>
          </a:p>
          <a:p>
            <a:pPr lvl="4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微软雅黑" panose="020B0503020204020204" pitchFamily="34" charset="-122"/>
              </a:defRPr>
            </a:lvl1pPr>
          </a:lstStyle>
          <a:p>
            <a:fld id="{418F03C3-53C1-4F10-8DAF-D1F318E96C6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微软雅黑" panose="020B0503020204020204" pitchFamily="34" charset="-122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9100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2879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id-ID" dirty="0"/>
              <a:t>防火墙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3737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5323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2835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6116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92322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284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69453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747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927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EC530858-BF76-453D-8D3B-E94317EF6EAB}" type="slidenum">
              <a:rPr lang="zh-CN" altLang="en-US" smtClean="0">
                <a:latin typeface="微软雅黑" panose="020B0503020204020204" pitchFamily="34" charset="-122"/>
              </a:rPr>
              <a:pPr/>
              <a:t>2</a:t>
            </a:fld>
            <a:endParaRPr lang="zh-CN" altLang="en-US" dirty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48510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681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6674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由于当时大容量磁盘比较昂贵， 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 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的基本思想是将多个容量较小、相对廉价的磁盘进行有机组合，从而以较低的成本获得与昂贵大容量磁盘相当的容量、性能、可靠性。随着磁盘成本和价格的不断降低， 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 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可以使用大部分的磁盘， “廉价” 已经毫无意义。但这仅仅是名称的变化，实质内容没有改变。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035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RAID0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是一种简单的、无数据校验的数据条带化技术。实际上不是一种真正的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，因为它并不提供任何形式的冗余策略。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RAID0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将所在磁盘条带化后组成大容量的存储空间，将数据分散存储在所有磁盘中，以独立访问方式实现多块磁盘的并读访问。由于可以并发执行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I/O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操作，总线带宽得到充分利用。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RAID0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的性能在所有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等级中是最高的。理论上讲，一个由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n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块磁盘组成的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RAID0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，它的读写性能是单个磁盘性能的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n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倍。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RAID0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具有低成本、高读写性能、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100%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的高存储空间利用率等优点，但是它不提供数据冗余保护，一旦数据损坏，将无法恢复。 因此，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RAID0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一般适用于对性能要求严格但对数据安全性和可靠性不高的应用，如视频、音频存储、临时数据缓存空间等。</a:t>
            </a:r>
            <a:endParaRPr lang="en-US" altLang="zh-CN" sz="1600" b="0" i="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endParaRPr lang="en-US" altLang="zh-CN" sz="1600" b="0" i="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  <a:p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RAID1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称为镜像，它将数据完全一致地分别写到工作磁盘和镜像 磁盘，它的磁盘空间利用率为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50%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。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RAID1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在数据写入时，响应时间会有所影响，但是读数据的时候没有影响。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RAID1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提供了最佳的数据保护，一旦工作磁盘发生故障，系统自动从镜像磁盘读取数据，不会影响用户工作。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RAID1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与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RAID0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刚好相反，是为了增强数据安全性使两块 磁盘数据呈现完全镜像，从而达到安全性好、技术简单、管理方便。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RAID1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拥有完全容错的能力，但实现成本高。 </a:t>
            </a:r>
            <a:r>
              <a:rPr lang="en-US" altLang="zh-CN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RAID1 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应用于对顺序读写性能要求高以及对数据保护极为重视的应用，如对邮件系统的数据保护。</a:t>
            </a:r>
          </a:p>
          <a:p>
            <a:endParaRPr lang="zh-CN" altLang="en-US" sz="1300" b="0" i="0" kern="12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704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8901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15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缺少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grub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程序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908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缺少</a:t>
            </a:r>
            <a:r>
              <a:rPr lang="en-US" altLang="zh-CN" sz="13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grub</a:t>
            </a:r>
            <a:r>
              <a:rPr lang="zh-CN" altLang="en-US" sz="1300" b="0" i="0" kern="12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+mn-ea"/>
                <a:cs typeface="+mn-cs"/>
              </a:rPr>
              <a:t>程序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354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1893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1D31-F903-B34D-B6B6-B32713BD8A8D}" type="datetime1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AA611-6692-4583-86AB-5AB9B972BD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518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10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21475022-AF16-6741-8195-967B189ADD2B}" type="datetime1">
              <a:rPr lang="zh-CN" altLang="en-US" smtClean="0"/>
              <a:t>2019/12/13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3E01EE5D-26FB-46D5-A381-ECFB35BF1D3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5056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notesSlide" Target="../notesSlides/notesSlide2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slideLayout" Target="../slideLayouts/slideLayout3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259"/>
          <p:cNvSpPr>
            <a:spLocks noChangeArrowheads="1"/>
          </p:cNvSpPr>
          <p:nvPr/>
        </p:nvSpPr>
        <p:spPr bwMode="auto">
          <a:xfrm>
            <a:off x="596727" y="3184277"/>
            <a:ext cx="550365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2400" dirty="0">
                <a:solidFill>
                  <a:schemeClr val="accent1"/>
                </a:solidFill>
                <a:cs typeface="Arial" panose="020B0604020202020204" pitchFamily="34" charset="0"/>
              </a:rPr>
              <a:t>11.30</a:t>
            </a:r>
            <a:r>
              <a:rPr lang="zh-CN" altLang="en-US" sz="2400" dirty="0">
                <a:solidFill>
                  <a:schemeClr val="accent1"/>
                </a:solidFill>
                <a:cs typeface="Arial" panose="020B0604020202020204" pitchFamily="34" charset="0"/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  <a:cs typeface="Arial" panose="020B0604020202020204" pitchFamily="34" charset="0"/>
              </a:rPr>
              <a:t>–</a:t>
            </a:r>
            <a:r>
              <a:rPr lang="zh-CN" altLang="en-US" sz="2400" dirty="0">
                <a:solidFill>
                  <a:schemeClr val="accent1"/>
                </a:solidFill>
                <a:cs typeface="Arial" panose="020B0604020202020204" pitchFamily="34" charset="0"/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  <a:cs typeface="Arial" panose="020B0604020202020204" pitchFamily="34" charset="0"/>
              </a:rPr>
              <a:t>12.13</a:t>
            </a:r>
          </a:p>
        </p:txBody>
      </p:sp>
      <p:sp>
        <p:nvSpPr>
          <p:cNvPr id="11" name="矩形 259"/>
          <p:cNvSpPr>
            <a:spLocks noChangeArrowheads="1"/>
          </p:cNvSpPr>
          <p:nvPr/>
        </p:nvSpPr>
        <p:spPr bwMode="auto">
          <a:xfrm>
            <a:off x="1028775" y="2271787"/>
            <a:ext cx="5400600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4400" b="1" dirty="0">
                <a:solidFill>
                  <a:schemeClr val="accent1"/>
                </a:solidFill>
                <a:cs typeface="Arial" panose="020B0604020202020204" pitchFamily="34" charset="0"/>
              </a:rPr>
              <a:t>精神健康大数据平台</a:t>
            </a:r>
            <a:endParaRPr lang="en-US" altLang="zh-CN" sz="6000" b="1" dirty="0">
              <a:solidFill>
                <a:schemeClr val="accent6"/>
              </a:solidFill>
              <a:cs typeface="Arial" panose="020B0604020202020204" pitchFamily="34" charset="0"/>
            </a:endParaRPr>
          </a:p>
        </p:txBody>
      </p:sp>
      <p:sp>
        <p:nvSpPr>
          <p:cNvPr id="12" name="矩形 259"/>
          <p:cNvSpPr>
            <a:spLocks noChangeArrowheads="1"/>
          </p:cNvSpPr>
          <p:nvPr/>
        </p:nvSpPr>
        <p:spPr bwMode="auto">
          <a:xfrm>
            <a:off x="2265885" y="3662384"/>
            <a:ext cx="417646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dirty="0">
                <a:solidFill>
                  <a:schemeClr val="accent1"/>
                </a:solidFill>
                <a:cs typeface="Arial" panose="020B0604020202020204" pitchFamily="34" charset="0"/>
              </a:rPr>
              <a:t>汇报人：王思成</a:t>
            </a:r>
            <a:endParaRPr lang="zh-CN" altLang="en-US" sz="16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40" t="20132"/>
          <a:stretch/>
        </p:blipFill>
        <p:spPr>
          <a:xfrm>
            <a:off x="6253909" y="1672109"/>
            <a:ext cx="6604488" cy="5560540"/>
          </a:xfrm>
          <a:prstGeom prst="rect">
            <a:avLst/>
          </a:prstGeom>
        </p:spPr>
      </p:pic>
      <p:sp>
        <p:nvSpPr>
          <p:cNvPr id="13" name="灯片编号占位符 1">
            <a:extLst>
              <a:ext uri="{FF2B5EF4-FFF2-40B4-BE49-F238E27FC236}">
                <a16:creationId xmlns:a16="http://schemas.microsoft.com/office/drawing/2014/main" id="{B4C9D329-A8B7-C647-946E-DE6EB44886F4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1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3610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组建局域网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7FFEA0F6-C23A-174F-9752-5C4E75B6A347}"/>
              </a:ext>
            </a:extLst>
          </p:cNvPr>
          <p:cNvSpPr/>
          <p:nvPr/>
        </p:nvSpPr>
        <p:spPr>
          <a:xfrm>
            <a:off x="1263784" y="2031275"/>
            <a:ext cx="5165591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dirty="0"/>
              <a:t>连接交换机</a:t>
            </a:r>
            <a:endParaRPr lang="en-US" altLang="zh-CN" sz="4000" dirty="0"/>
          </a:p>
          <a:p>
            <a:pPr algn="ctr"/>
            <a:endParaRPr lang="en-US" altLang="zh-CN" sz="3200" dirty="0"/>
          </a:p>
          <a:p>
            <a:pPr algn="ctr"/>
            <a:r>
              <a:rPr lang="en-US" altLang="zh-CN" sz="3200" dirty="0"/>
              <a:t>Master</a:t>
            </a:r>
            <a:r>
              <a:rPr lang="zh-CN" altLang="en-US" sz="3200" dirty="0"/>
              <a:t>：</a:t>
            </a:r>
            <a:r>
              <a:rPr lang="en-US" altLang="zh-CN" sz="3200" dirty="0"/>
              <a:t>10.120.20.11</a:t>
            </a:r>
          </a:p>
          <a:p>
            <a:pPr algn="ctr"/>
            <a:r>
              <a:rPr lang="en-US" altLang="zh-CN" sz="3200" dirty="0"/>
              <a:t>Slave1</a:t>
            </a:r>
            <a:r>
              <a:rPr lang="zh-CN" altLang="en-US" sz="3200" dirty="0"/>
              <a:t>：</a:t>
            </a:r>
            <a:r>
              <a:rPr lang="en-US" altLang="zh-CN" sz="3200" dirty="0"/>
              <a:t>10.120.17.14</a:t>
            </a:r>
          </a:p>
          <a:p>
            <a:pPr algn="ctr"/>
            <a:r>
              <a:rPr lang="en-US" altLang="zh-CN" sz="3200" dirty="0"/>
              <a:t>Slave2</a:t>
            </a:r>
            <a:r>
              <a:rPr lang="zh-CN" altLang="en-US" sz="3200" dirty="0"/>
              <a:t>：</a:t>
            </a:r>
            <a:r>
              <a:rPr lang="en-US" altLang="zh-CN" sz="3200" dirty="0"/>
              <a:t>10.120.20.15</a:t>
            </a:r>
          </a:p>
          <a:p>
            <a:pPr algn="ctr"/>
            <a:r>
              <a:rPr lang="en-US" altLang="zh-CN" sz="3200" dirty="0"/>
              <a:t>Netmask:</a:t>
            </a:r>
            <a:r>
              <a:rPr lang="zh-CN" altLang="en-US" sz="3200" dirty="0"/>
              <a:t> </a:t>
            </a:r>
            <a:r>
              <a:rPr lang="en-US" altLang="zh-CN" sz="3200" dirty="0"/>
              <a:t>255.255.248.0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8E660A9-EBE0-EA41-9A99-89B11E74036E}"/>
              </a:ext>
            </a:extLst>
          </p:cNvPr>
          <p:cNvSpPr/>
          <p:nvPr/>
        </p:nvSpPr>
        <p:spPr>
          <a:xfrm>
            <a:off x="6814865" y="2031275"/>
            <a:ext cx="5165591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dirty="0"/>
              <a:t>连接路由器</a:t>
            </a:r>
            <a:endParaRPr lang="en-US" altLang="zh-CN" sz="4000" dirty="0"/>
          </a:p>
          <a:p>
            <a:pPr algn="ctr"/>
            <a:endParaRPr lang="en-US" altLang="zh-CN" sz="3200" dirty="0"/>
          </a:p>
          <a:p>
            <a:pPr algn="ctr"/>
            <a:r>
              <a:rPr lang="en-US" altLang="zh-CN" sz="3200" dirty="0"/>
              <a:t>Master</a:t>
            </a:r>
            <a:r>
              <a:rPr lang="zh-CN" altLang="en-US" sz="3200" dirty="0"/>
              <a:t>：</a:t>
            </a:r>
            <a:r>
              <a:rPr lang="en-US" altLang="zh-CN" sz="3200" dirty="0"/>
              <a:t>192.168.1.100</a:t>
            </a:r>
          </a:p>
          <a:p>
            <a:pPr algn="ctr"/>
            <a:r>
              <a:rPr lang="en-US" altLang="zh-CN" sz="3200" dirty="0"/>
              <a:t>Slave1</a:t>
            </a:r>
            <a:r>
              <a:rPr lang="zh-CN" altLang="en-US" sz="3200" dirty="0"/>
              <a:t>：</a:t>
            </a:r>
            <a:r>
              <a:rPr lang="en-US" altLang="zh-CN" sz="3200" dirty="0"/>
              <a:t>192.168.1.101</a:t>
            </a:r>
          </a:p>
          <a:p>
            <a:pPr algn="ctr"/>
            <a:r>
              <a:rPr lang="en-US" altLang="zh-CN" sz="3200" dirty="0"/>
              <a:t>Slave2</a:t>
            </a:r>
            <a:r>
              <a:rPr lang="zh-CN" altLang="en-US" sz="3200" dirty="0"/>
              <a:t>：</a:t>
            </a:r>
            <a:r>
              <a:rPr lang="en-US" altLang="zh-CN" sz="3200" dirty="0"/>
              <a:t>192.168.1.102</a:t>
            </a:r>
          </a:p>
          <a:p>
            <a:pPr algn="ctr"/>
            <a:r>
              <a:rPr lang="en-US" altLang="zh-CN" sz="3200" dirty="0"/>
              <a:t>Netmask:</a:t>
            </a:r>
            <a:r>
              <a:rPr lang="zh-CN" altLang="en-US" sz="3200" dirty="0"/>
              <a:t> </a:t>
            </a:r>
            <a:r>
              <a:rPr lang="en-US" altLang="zh-CN" sz="3200" dirty="0"/>
              <a:t>255.255.255.0</a:t>
            </a:r>
          </a:p>
        </p:txBody>
      </p:sp>
      <p:sp>
        <p:nvSpPr>
          <p:cNvPr id="10" name="灯片编号占位符 1">
            <a:extLst>
              <a:ext uri="{FF2B5EF4-FFF2-40B4-BE49-F238E27FC236}">
                <a16:creationId xmlns:a16="http://schemas.microsoft.com/office/drawing/2014/main" id="{9E7D4AB9-8CB6-8049-854D-1F166ACEEE45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10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8511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平台搭建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 descr="图片包含 监控, 游戏机, 电脑, 桌子&#10;&#10;描述已自动生成">
            <a:extLst>
              <a:ext uri="{FF2B5EF4-FFF2-40B4-BE49-F238E27FC236}">
                <a16:creationId xmlns:a16="http://schemas.microsoft.com/office/drawing/2014/main" id="{9AC95ED6-E039-1F4A-9901-1F4B174F1B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05" r="15652"/>
          <a:stretch/>
        </p:blipFill>
        <p:spPr>
          <a:xfrm rot="5400000">
            <a:off x="3981103" y="-2078421"/>
            <a:ext cx="4896544" cy="11389491"/>
          </a:xfrm>
          <a:prstGeom prst="rect">
            <a:avLst/>
          </a:prstGeom>
        </p:spPr>
      </p:pic>
      <p:sp>
        <p:nvSpPr>
          <p:cNvPr id="12" name="灯片编号占位符 1">
            <a:extLst>
              <a:ext uri="{FF2B5EF4-FFF2-40B4-BE49-F238E27FC236}">
                <a16:creationId xmlns:a16="http://schemas.microsoft.com/office/drawing/2014/main" id="{7E0526F2-F420-F24D-BD5F-D84E8B064DF1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11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513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集群配置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C7C4FBC-654B-554B-A1E9-B6640EAE9C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663513"/>
              </p:ext>
            </p:extLst>
          </p:nvPr>
        </p:nvGraphicFramePr>
        <p:xfrm>
          <a:off x="741527" y="1672109"/>
          <a:ext cx="11375696" cy="4392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3924">
                  <a:extLst>
                    <a:ext uri="{9D8B030D-6E8A-4147-A177-3AD203B41FA5}">
                      <a16:colId xmlns:a16="http://schemas.microsoft.com/office/drawing/2014/main" val="1680796712"/>
                    </a:ext>
                  </a:extLst>
                </a:gridCol>
                <a:gridCol w="2843924">
                  <a:extLst>
                    <a:ext uri="{9D8B030D-6E8A-4147-A177-3AD203B41FA5}">
                      <a16:colId xmlns:a16="http://schemas.microsoft.com/office/drawing/2014/main" val="2810426748"/>
                    </a:ext>
                  </a:extLst>
                </a:gridCol>
                <a:gridCol w="2843924">
                  <a:extLst>
                    <a:ext uri="{9D8B030D-6E8A-4147-A177-3AD203B41FA5}">
                      <a16:colId xmlns:a16="http://schemas.microsoft.com/office/drawing/2014/main" val="560744029"/>
                    </a:ext>
                  </a:extLst>
                </a:gridCol>
                <a:gridCol w="2843924">
                  <a:extLst>
                    <a:ext uri="{9D8B030D-6E8A-4147-A177-3AD203B41FA5}">
                      <a16:colId xmlns:a16="http://schemas.microsoft.com/office/drawing/2014/main" val="93875214"/>
                    </a:ext>
                  </a:extLst>
                </a:gridCol>
              </a:tblGrid>
              <a:tr h="10981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3600" dirty="0"/>
                        <a:t>结点名称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3600" dirty="0"/>
                        <a:t>内存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3600" dirty="0"/>
                        <a:t>系统盘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3600" dirty="0"/>
                        <a:t>数据盘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4227770"/>
                  </a:ext>
                </a:extLst>
              </a:tr>
              <a:tr h="10981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master</a:t>
                      </a:r>
                      <a:endParaRPr lang="zh-CN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32GB</a:t>
                      </a:r>
                      <a:endParaRPr lang="zh-CN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500GB</a:t>
                      </a:r>
                      <a:endParaRPr lang="zh-CN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2TB</a:t>
                      </a:r>
                      <a:endParaRPr lang="zh-CN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56099"/>
                  </a:ext>
                </a:extLst>
              </a:tr>
              <a:tr h="10981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slave1</a:t>
                      </a:r>
                      <a:endParaRPr lang="zh-CN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16GB</a:t>
                      </a:r>
                      <a:endParaRPr lang="zh-CN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250GB</a:t>
                      </a:r>
                      <a:endParaRPr lang="zh-CN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2TB</a:t>
                      </a:r>
                      <a:endParaRPr lang="zh-CN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899234"/>
                  </a:ext>
                </a:extLst>
              </a:tr>
              <a:tr h="10981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slave2</a:t>
                      </a:r>
                      <a:endParaRPr lang="zh-CN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32GB</a:t>
                      </a:r>
                      <a:endParaRPr lang="zh-CN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500GB</a:t>
                      </a:r>
                      <a:endParaRPr lang="zh-CN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3600" dirty="0"/>
                        <a:t>2TB</a:t>
                      </a:r>
                      <a:endParaRPr lang="zh-CN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373020"/>
                  </a:ext>
                </a:extLst>
              </a:tr>
            </a:tbl>
          </a:graphicData>
        </a:graphic>
      </p:graphicFrame>
      <p:sp>
        <p:nvSpPr>
          <p:cNvPr id="12" name="灯片编号占位符 1">
            <a:extLst>
              <a:ext uri="{FF2B5EF4-FFF2-40B4-BE49-F238E27FC236}">
                <a16:creationId xmlns:a16="http://schemas.microsoft.com/office/drawing/2014/main" id="{CE17C27F-50BA-0C4A-87DF-6B812E684069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12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488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>
            <p:custDataLst>
              <p:tags r:id="rId2"/>
            </p:custDataLst>
          </p:nvPr>
        </p:nvCxnSpPr>
        <p:spPr>
          <a:xfrm>
            <a:off x="6213351" y="3862178"/>
            <a:ext cx="4143672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6213351" y="2994348"/>
            <a:ext cx="446886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未来计划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1244799" y="1708340"/>
            <a:ext cx="3828393" cy="4080857"/>
            <a:chOff x="999059" y="1708340"/>
            <a:chExt cx="3828393" cy="4080857"/>
          </a:xfrm>
        </p:grpSpPr>
        <p:grpSp>
          <p:nvGrpSpPr>
            <p:cNvPr id="15" name="组合 14"/>
            <p:cNvGrpSpPr/>
            <p:nvPr/>
          </p:nvGrpSpPr>
          <p:grpSpPr>
            <a:xfrm>
              <a:off x="999059" y="1708340"/>
              <a:ext cx="3828393" cy="4080857"/>
              <a:chOff x="3835400" y="1789113"/>
              <a:chExt cx="1468438" cy="1565275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>
                <a:off x="4005263" y="1789113"/>
                <a:ext cx="1298575" cy="1565275"/>
              </a:xfrm>
              <a:custGeom>
                <a:avLst/>
                <a:gdLst>
                  <a:gd name="T0" fmla="*/ 304 w 304"/>
                  <a:gd name="T1" fmla="*/ 322 h 366"/>
                  <a:gd name="T2" fmla="*/ 260 w 304"/>
                  <a:gd name="T3" fmla="*/ 366 h 366"/>
                  <a:gd name="T4" fmla="*/ 0 w 304"/>
                  <a:gd name="T5" fmla="*/ 366 h 366"/>
                  <a:gd name="T6" fmla="*/ 0 w 304"/>
                  <a:gd name="T7" fmla="*/ 0 h 366"/>
                  <a:gd name="T8" fmla="*/ 260 w 304"/>
                  <a:gd name="T9" fmla="*/ 0 h 366"/>
                  <a:gd name="T10" fmla="*/ 304 w 304"/>
                  <a:gd name="T11" fmla="*/ 44 h 366"/>
                  <a:gd name="T12" fmla="*/ 304 w 304"/>
                  <a:gd name="T13" fmla="*/ 322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4" h="366">
                    <a:moveTo>
                      <a:pt x="304" y="322"/>
                    </a:moveTo>
                    <a:cubicBezTo>
                      <a:pt x="304" y="347"/>
                      <a:pt x="285" y="366"/>
                      <a:pt x="260" y="366"/>
                    </a:cubicBezTo>
                    <a:cubicBezTo>
                      <a:pt x="0" y="366"/>
                      <a:pt x="0" y="366"/>
                      <a:pt x="0" y="3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0" y="0"/>
                      <a:pt x="260" y="0"/>
                      <a:pt x="260" y="0"/>
                    </a:cubicBezTo>
                    <a:cubicBezTo>
                      <a:pt x="285" y="0"/>
                      <a:pt x="304" y="20"/>
                      <a:pt x="304" y="44"/>
                    </a:cubicBezTo>
                    <a:lnTo>
                      <a:pt x="304" y="322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9" name="Freeform 6"/>
              <p:cNvSpPr>
                <a:spLocks/>
              </p:cNvSpPr>
              <p:nvPr/>
            </p:nvSpPr>
            <p:spPr bwMode="auto">
              <a:xfrm>
                <a:off x="3967163" y="1789113"/>
                <a:ext cx="1298575" cy="1565275"/>
              </a:xfrm>
              <a:custGeom>
                <a:avLst/>
                <a:gdLst>
                  <a:gd name="T0" fmla="*/ 304 w 304"/>
                  <a:gd name="T1" fmla="*/ 322 h 366"/>
                  <a:gd name="T2" fmla="*/ 260 w 304"/>
                  <a:gd name="T3" fmla="*/ 366 h 366"/>
                  <a:gd name="T4" fmla="*/ 0 w 304"/>
                  <a:gd name="T5" fmla="*/ 366 h 366"/>
                  <a:gd name="T6" fmla="*/ 0 w 304"/>
                  <a:gd name="T7" fmla="*/ 0 h 366"/>
                  <a:gd name="T8" fmla="*/ 260 w 304"/>
                  <a:gd name="T9" fmla="*/ 0 h 366"/>
                  <a:gd name="T10" fmla="*/ 304 w 304"/>
                  <a:gd name="T11" fmla="*/ 44 h 366"/>
                  <a:gd name="T12" fmla="*/ 304 w 304"/>
                  <a:gd name="T13" fmla="*/ 322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4" h="366">
                    <a:moveTo>
                      <a:pt x="304" y="322"/>
                    </a:moveTo>
                    <a:cubicBezTo>
                      <a:pt x="304" y="347"/>
                      <a:pt x="284" y="366"/>
                      <a:pt x="260" y="366"/>
                    </a:cubicBezTo>
                    <a:cubicBezTo>
                      <a:pt x="0" y="366"/>
                      <a:pt x="0" y="366"/>
                      <a:pt x="0" y="3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0" y="0"/>
                      <a:pt x="260" y="0"/>
                      <a:pt x="260" y="0"/>
                    </a:cubicBezTo>
                    <a:cubicBezTo>
                      <a:pt x="284" y="0"/>
                      <a:pt x="304" y="20"/>
                      <a:pt x="304" y="44"/>
                    </a:cubicBezTo>
                    <a:lnTo>
                      <a:pt x="304" y="32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0" name="Rectangle 8"/>
              <p:cNvSpPr>
                <a:spLocks noChangeArrowheads="1"/>
              </p:cNvSpPr>
              <p:nvPr/>
            </p:nvSpPr>
            <p:spPr bwMode="auto">
              <a:xfrm>
                <a:off x="4318000" y="2117726"/>
                <a:ext cx="674688" cy="3429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1" name="Freeform 9"/>
              <p:cNvSpPr>
                <a:spLocks/>
              </p:cNvSpPr>
              <p:nvPr/>
            </p:nvSpPr>
            <p:spPr bwMode="auto">
              <a:xfrm>
                <a:off x="3835400" y="18399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2" name="Freeform 10"/>
              <p:cNvSpPr>
                <a:spLocks/>
              </p:cNvSpPr>
              <p:nvPr/>
            </p:nvSpPr>
            <p:spPr bwMode="auto">
              <a:xfrm>
                <a:off x="3835400" y="1976438"/>
                <a:ext cx="234950" cy="73025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3" name="Freeform 11"/>
              <p:cNvSpPr>
                <a:spLocks/>
              </p:cNvSpPr>
              <p:nvPr/>
            </p:nvSpPr>
            <p:spPr bwMode="auto">
              <a:xfrm>
                <a:off x="3835400" y="21177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4" name="Freeform 12"/>
              <p:cNvSpPr>
                <a:spLocks/>
              </p:cNvSpPr>
              <p:nvPr/>
            </p:nvSpPr>
            <p:spPr bwMode="auto">
              <a:xfrm>
                <a:off x="3835400" y="22590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5" name="Freeform 13"/>
              <p:cNvSpPr>
                <a:spLocks/>
              </p:cNvSpPr>
              <p:nvPr/>
            </p:nvSpPr>
            <p:spPr bwMode="auto">
              <a:xfrm>
                <a:off x="3835400" y="23971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6" name="Freeform 14"/>
              <p:cNvSpPr>
                <a:spLocks/>
              </p:cNvSpPr>
              <p:nvPr/>
            </p:nvSpPr>
            <p:spPr bwMode="auto">
              <a:xfrm>
                <a:off x="3835400" y="25368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7" name="Freeform 15"/>
              <p:cNvSpPr>
                <a:spLocks/>
              </p:cNvSpPr>
              <p:nvPr/>
            </p:nvSpPr>
            <p:spPr bwMode="auto">
              <a:xfrm>
                <a:off x="3835400" y="26781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8" name="Freeform 16"/>
              <p:cNvSpPr>
                <a:spLocks/>
              </p:cNvSpPr>
              <p:nvPr/>
            </p:nvSpPr>
            <p:spPr bwMode="auto">
              <a:xfrm>
                <a:off x="3835400" y="28162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9" name="Freeform 17"/>
              <p:cNvSpPr>
                <a:spLocks/>
              </p:cNvSpPr>
              <p:nvPr/>
            </p:nvSpPr>
            <p:spPr bwMode="auto">
              <a:xfrm>
                <a:off x="3835400" y="29559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0" name="Freeform 18"/>
              <p:cNvSpPr>
                <a:spLocks/>
              </p:cNvSpPr>
              <p:nvPr/>
            </p:nvSpPr>
            <p:spPr bwMode="auto">
              <a:xfrm>
                <a:off x="3835400" y="30972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Freeform 19"/>
              <p:cNvSpPr>
                <a:spLocks/>
              </p:cNvSpPr>
              <p:nvPr/>
            </p:nvSpPr>
            <p:spPr bwMode="auto">
              <a:xfrm>
                <a:off x="3835400" y="32353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16" name="矩形 259"/>
            <p:cNvSpPr>
              <a:spLocks noChangeArrowheads="1"/>
            </p:cNvSpPr>
            <p:nvPr/>
          </p:nvSpPr>
          <p:spPr bwMode="auto">
            <a:xfrm>
              <a:off x="2306379" y="2775471"/>
              <a:ext cx="165660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>
                <a:buNone/>
              </a:pPr>
              <a:r>
                <a:rPr lang="en-US" altLang="zh-CN" sz="3600" dirty="0">
                  <a:solidFill>
                    <a:srgbClr val="4D4D4D"/>
                  </a:solidFill>
                  <a:cs typeface="Arial" panose="020B0604020202020204" pitchFamily="34" charset="0"/>
                </a:rPr>
                <a:t>02</a:t>
              </a:r>
              <a:endParaRPr lang="zh-CN" altLang="en-US" sz="1800" dirty="0">
                <a:solidFill>
                  <a:srgbClr val="4D4D4D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7" name="矩形 259"/>
            <p:cNvSpPr>
              <a:spLocks noChangeArrowheads="1"/>
            </p:cNvSpPr>
            <p:nvPr/>
          </p:nvSpPr>
          <p:spPr bwMode="auto">
            <a:xfrm>
              <a:off x="2438403" y="3696145"/>
              <a:ext cx="1392558" cy="10218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>
                <a:buNone/>
              </a:pPr>
              <a:r>
                <a:rPr lang="zh-CN" altLang="en-US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章节</a:t>
              </a:r>
              <a:endParaRPr lang="en-US" altLang="zh-CN" sz="1400" dirty="0">
                <a:solidFill>
                  <a:schemeClr val="bg1"/>
                </a:solidFill>
                <a:cs typeface="Arial" panose="020B0604020202020204" pitchFamily="34" charset="0"/>
              </a:endParaRPr>
            </a:p>
            <a:p>
              <a:pPr algn="ctr">
                <a:buNone/>
              </a:pPr>
              <a:r>
                <a:rPr lang="en-US" altLang="zh-CN" dirty="0">
                  <a:solidFill>
                    <a:schemeClr val="bg1"/>
                  </a:solidFill>
                  <a:cs typeface="Arial" panose="020B0604020202020204" pitchFamily="34" charset="0"/>
                </a:rPr>
                <a:t>PART</a:t>
              </a:r>
              <a:endParaRPr lang="en-US" altLang="zh-CN" sz="54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4" name="灯片编号占位符 1">
            <a:extLst>
              <a:ext uri="{FF2B5EF4-FFF2-40B4-BE49-F238E27FC236}">
                <a16:creationId xmlns:a16="http://schemas.microsoft.com/office/drawing/2014/main" id="{BC38AD53-7AAD-1548-B4AD-27D74E4BAB81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13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26073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未来计划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7FFEA0F6-C23A-174F-9752-5C4E75B6A347}"/>
              </a:ext>
            </a:extLst>
          </p:cNvPr>
          <p:cNvSpPr/>
          <p:nvPr/>
        </p:nvSpPr>
        <p:spPr>
          <a:xfrm>
            <a:off x="1641243" y="2392189"/>
            <a:ext cx="10331181" cy="1833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zh-CN" altLang="en-US" sz="4000" dirty="0"/>
              <a:t>设置内网穿透</a:t>
            </a:r>
            <a:endParaRPr lang="en-US" altLang="zh-CN" sz="4000" dirty="0"/>
          </a:p>
          <a:p>
            <a:pPr marL="742950" indent="-742950">
              <a:lnSpc>
                <a:spcPct val="150000"/>
              </a:lnSpc>
              <a:buFontTx/>
              <a:buAutoNum type="arabicPeriod"/>
            </a:pPr>
            <a:r>
              <a:rPr lang="zh-CN" altLang="en-US" sz="4000" dirty="0"/>
              <a:t>运行简单的数据分析模型</a:t>
            </a:r>
            <a:endParaRPr lang="en-US" altLang="zh-CN" sz="4000" dirty="0"/>
          </a:p>
        </p:txBody>
      </p:sp>
      <p:sp>
        <p:nvSpPr>
          <p:cNvPr id="9" name="灯片编号占位符 1">
            <a:extLst>
              <a:ext uri="{FF2B5EF4-FFF2-40B4-BE49-F238E27FC236}">
                <a16:creationId xmlns:a16="http://schemas.microsoft.com/office/drawing/2014/main" id="{42C6772F-44B3-0F42-A8C0-AA6A266D53DD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14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3953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>
            <p:custDataLst>
              <p:tags r:id="rId2"/>
            </p:custDataLst>
          </p:nvPr>
        </p:nvCxnSpPr>
        <p:spPr>
          <a:xfrm>
            <a:off x="6213351" y="3862178"/>
            <a:ext cx="4143672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6213351" y="2994348"/>
            <a:ext cx="446886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遇到的问题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1244799" y="1708340"/>
            <a:ext cx="3828393" cy="4080857"/>
            <a:chOff x="999059" y="1708340"/>
            <a:chExt cx="3828393" cy="4080857"/>
          </a:xfrm>
        </p:grpSpPr>
        <p:grpSp>
          <p:nvGrpSpPr>
            <p:cNvPr id="15" name="组合 14"/>
            <p:cNvGrpSpPr/>
            <p:nvPr/>
          </p:nvGrpSpPr>
          <p:grpSpPr>
            <a:xfrm>
              <a:off x="999059" y="1708340"/>
              <a:ext cx="3828393" cy="4080857"/>
              <a:chOff x="3835400" y="1789113"/>
              <a:chExt cx="1468438" cy="1565275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>
                <a:off x="4005263" y="1789113"/>
                <a:ext cx="1298575" cy="1565275"/>
              </a:xfrm>
              <a:custGeom>
                <a:avLst/>
                <a:gdLst>
                  <a:gd name="T0" fmla="*/ 304 w 304"/>
                  <a:gd name="T1" fmla="*/ 322 h 366"/>
                  <a:gd name="T2" fmla="*/ 260 w 304"/>
                  <a:gd name="T3" fmla="*/ 366 h 366"/>
                  <a:gd name="T4" fmla="*/ 0 w 304"/>
                  <a:gd name="T5" fmla="*/ 366 h 366"/>
                  <a:gd name="T6" fmla="*/ 0 w 304"/>
                  <a:gd name="T7" fmla="*/ 0 h 366"/>
                  <a:gd name="T8" fmla="*/ 260 w 304"/>
                  <a:gd name="T9" fmla="*/ 0 h 366"/>
                  <a:gd name="T10" fmla="*/ 304 w 304"/>
                  <a:gd name="T11" fmla="*/ 44 h 366"/>
                  <a:gd name="T12" fmla="*/ 304 w 304"/>
                  <a:gd name="T13" fmla="*/ 322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4" h="366">
                    <a:moveTo>
                      <a:pt x="304" y="322"/>
                    </a:moveTo>
                    <a:cubicBezTo>
                      <a:pt x="304" y="347"/>
                      <a:pt x="285" y="366"/>
                      <a:pt x="260" y="366"/>
                    </a:cubicBezTo>
                    <a:cubicBezTo>
                      <a:pt x="0" y="366"/>
                      <a:pt x="0" y="366"/>
                      <a:pt x="0" y="3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0" y="0"/>
                      <a:pt x="260" y="0"/>
                      <a:pt x="260" y="0"/>
                    </a:cubicBezTo>
                    <a:cubicBezTo>
                      <a:pt x="285" y="0"/>
                      <a:pt x="304" y="20"/>
                      <a:pt x="304" y="44"/>
                    </a:cubicBezTo>
                    <a:lnTo>
                      <a:pt x="304" y="322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9" name="Freeform 6"/>
              <p:cNvSpPr>
                <a:spLocks/>
              </p:cNvSpPr>
              <p:nvPr/>
            </p:nvSpPr>
            <p:spPr bwMode="auto">
              <a:xfrm>
                <a:off x="3967163" y="1789113"/>
                <a:ext cx="1298575" cy="1565275"/>
              </a:xfrm>
              <a:custGeom>
                <a:avLst/>
                <a:gdLst>
                  <a:gd name="T0" fmla="*/ 304 w 304"/>
                  <a:gd name="T1" fmla="*/ 322 h 366"/>
                  <a:gd name="T2" fmla="*/ 260 w 304"/>
                  <a:gd name="T3" fmla="*/ 366 h 366"/>
                  <a:gd name="T4" fmla="*/ 0 w 304"/>
                  <a:gd name="T5" fmla="*/ 366 h 366"/>
                  <a:gd name="T6" fmla="*/ 0 w 304"/>
                  <a:gd name="T7" fmla="*/ 0 h 366"/>
                  <a:gd name="T8" fmla="*/ 260 w 304"/>
                  <a:gd name="T9" fmla="*/ 0 h 366"/>
                  <a:gd name="T10" fmla="*/ 304 w 304"/>
                  <a:gd name="T11" fmla="*/ 44 h 366"/>
                  <a:gd name="T12" fmla="*/ 304 w 304"/>
                  <a:gd name="T13" fmla="*/ 322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4" h="366">
                    <a:moveTo>
                      <a:pt x="304" y="322"/>
                    </a:moveTo>
                    <a:cubicBezTo>
                      <a:pt x="304" y="347"/>
                      <a:pt x="284" y="366"/>
                      <a:pt x="260" y="366"/>
                    </a:cubicBezTo>
                    <a:cubicBezTo>
                      <a:pt x="0" y="366"/>
                      <a:pt x="0" y="366"/>
                      <a:pt x="0" y="3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0" y="0"/>
                      <a:pt x="260" y="0"/>
                      <a:pt x="260" y="0"/>
                    </a:cubicBezTo>
                    <a:cubicBezTo>
                      <a:pt x="284" y="0"/>
                      <a:pt x="304" y="20"/>
                      <a:pt x="304" y="44"/>
                    </a:cubicBezTo>
                    <a:lnTo>
                      <a:pt x="304" y="32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0" name="Rectangle 8"/>
              <p:cNvSpPr>
                <a:spLocks noChangeArrowheads="1"/>
              </p:cNvSpPr>
              <p:nvPr/>
            </p:nvSpPr>
            <p:spPr bwMode="auto">
              <a:xfrm>
                <a:off x="4318000" y="2117726"/>
                <a:ext cx="674688" cy="3429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1" name="Freeform 9"/>
              <p:cNvSpPr>
                <a:spLocks/>
              </p:cNvSpPr>
              <p:nvPr/>
            </p:nvSpPr>
            <p:spPr bwMode="auto">
              <a:xfrm>
                <a:off x="3835400" y="18399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2" name="Freeform 10"/>
              <p:cNvSpPr>
                <a:spLocks/>
              </p:cNvSpPr>
              <p:nvPr/>
            </p:nvSpPr>
            <p:spPr bwMode="auto">
              <a:xfrm>
                <a:off x="3835400" y="1976438"/>
                <a:ext cx="234950" cy="73025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3" name="Freeform 11"/>
              <p:cNvSpPr>
                <a:spLocks/>
              </p:cNvSpPr>
              <p:nvPr/>
            </p:nvSpPr>
            <p:spPr bwMode="auto">
              <a:xfrm>
                <a:off x="3835400" y="21177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4" name="Freeform 12"/>
              <p:cNvSpPr>
                <a:spLocks/>
              </p:cNvSpPr>
              <p:nvPr/>
            </p:nvSpPr>
            <p:spPr bwMode="auto">
              <a:xfrm>
                <a:off x="3835400" y="22590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5" name="Freeform 13"/>
              <p:cNvSpPr>
                <a:spLocks/>
              </p:cNvSpPr>
              <p:nvPr/>
            </p:nvSpPr>
            <p:spPr bwMode="auto">
              <a:xfrm>
                <a:off x="3835400" y="23971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6" name="Freeform 14"/>
              <p:cNvSpPr>
                <a:spLocks/>
              </p:cNvSpPr>
              <p:nvPr/>
            </p:nvSpPr>
            <p:spPr bwMode="auto">
              <a:xfrm>
                <a:off x="3835400" y="25368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7" name="Freeform 15"/>
              <p:cNvSpPr>
                <a:spLocks/>
              </p:cNvSpPr>
              <p:nvPr/>
            </p:nvSpPr>
            <p:spPr bwMode="auto">
              <a:xfrm>
                <a:off x="3835400" y="26781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8" name="Freeform 16"/>
              <p:cNvSpPr>
                <a:spLocks/>
              </p:cNvSpPr>
              <p:nvPr/>
            </p:nvSpPr>
            <p:spPr bwMode="auto">
              <a:xfrm>
                <a:off x="3835400" y="28162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9" name="Freeform 17"/>
              <p:cNvSpPr>
                <a:spLocks/>
              </p:cNvSpPr>
              <p:nvPr/>
            </p:nvSpPr>
            <p:spPr bwMode="auto">
              <a:xfrm>
                <a:off x="3835400" y="29559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0" name="Freeform 18"/>
              <p:cNvSpPr>
                <a:spLocks/>
              </p:cNvSpPr>
              <p:nvPr/>
            </p:nvSpPr>
            <p:spPr bwMode="auto">
              <a:xfrm>
                <a:off x="3835400" y="30972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Freeform 19"/>
              <p:cNvSpPr>
                <a:spLocks/>
              </p:cNvSpPr>
              <p:nvPr/>
            </p:nvSpPr>
            <p:spPr bwMode="auto">
              <a:xfrm>
                <a:off x="3835400" y="32353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16" name="矩形 259"/>
            <p:cNvSpPr>
              <a:spLocks noChangeArrowheads="1"/>
            </p:cNvSpPr>
            <p:nvPr/>
          </p:nvSpPr>
          <p:spPr bwMode="auto">
            <a:xfrm>
              <a:off x="2306379" y="2775471"/>
              <a:ext cx="165660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>
                <a:buNone/>
              </a:pPr>
              <a:r>
                <a:rPr lang="en-US" altLang="zh-CN" sz="3600" dirty="0">
                  <a:solidFill>
                    <a:srgbClr val="4D4D4D"/>
                  </a:solidFill>
                  <a:cs typeface="Arial" panose="020B0604020202020204" pitchFamily="34" charset="0"/>
                </a:rPr>
                <a:t>03</a:t>
              </a:r>
              <a:endParaRPr lang="zh-CN" altLang="en-US" sz="1800" dirty="0">
                <a:solidFill>
                  <a:srgbClr val="4D4D4D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7" name="矩形 259"/>
            <p:cNvSpPr>
              <a:spLocks noChangeArrowheads="1"/>
            </p:cNvSpPr>
            <p:nvPr/>
          </p:nvSpPr>
          <p:spPr bwMode="auto">
            <a:xfrm>
              <a:off x="2438403" y="3696145"/>
              <a:ext cx="1392558" cy="10218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>
                <a:buNone/>
              </a:pPr>
              <a:r>
                <a:rPr lang="zh-CN" altLang="en-US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章节</a:t>
              </a:r>
              <a:endParaRPr lang="en-US" altLang="zh-CN" sz="1400" dirty="0">
                <a:solidFill>
                  <a:schemeClr val="bg1"/>
                </a:solidFill>
                <a:cs typeface="Arial" panose="020B0604020202020204" pitchFamily="34" charset="0"/>
              </a:endParaRPr>
            </a:p>
            <a:p>
              <a:pPr algn="ctr">
                <a:buNone/>
              </a:pPr>
              <a:r>
                <a:rPr lang="en-US" altLang="zh-CN" dirty="0">
                  <a:solidFill>
                    <a:schemeClr val="bg1"/>
                  </a:solidFill>
                  <a:cs typeface="Arial" panose="020B0604020202020204" pitchFamily="34" charset="0"/>
                </a:rPr>
                <a:t>PART</a:t>
              </a:r>
              <a:endParaRPr lang="en-US" altLang="zh-CN" sz="54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4" name="灯片编号占位符 1">
            <a:extLst>
              <a:ext uri="{FF2B5EF4-FFF2-40B4-BE49-F238E27FC236}">
                <a16:creationId xmlns:a16="http://schemas.microsoft.com/office/drawing/2014/main" id="{D1E7C6D1-BC31-E44F-BBC8-34904E760AB2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15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4621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遇到的问题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7FFEA0F6-C23A-174F-9752-5C4E75B6A347}"/>
              </a:ext>
            </a:extLst>
          </p:cNvPr>
          <p:cNvSpPr/>
          <p:nvPr/>
        </p:nvSpPr>
        <p:spPr>
          <a:xfrm>
            <a:off x="1263784" y="2031275"/>
            <a:ext cx="10331181" cy="2756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altLang="zh-CN" sz="4000" dirty="0"/>
              <a:t>RAID</a:t>
            </a:r>
            <a:r>
              <a:rPr lang="zh-CN" altLang="en-US" sz="4000" dirty="0"/>
              <a:t>配置与系统分区设置冲突（</a:t>
            </a:r>
            <a:r>
              <a:rPr lang="en-US" altLang="zh-CN" sz="4000" dirty="0"/>
              <a:t>slave3</a:t>
            </a:r>
            <a:r>
              <a:rPr lang="zh-CN" altLang="en-US" sz="4000" dirty="0"/>
              <a:t>）</a:t>
            </a:r>
            <a:endParaRPr lang="en-US" altLang="zh-CN" sz="4000" dirty="0"/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altLang="zh-CN" sz="4000" dirty="0"/>
              <a:t>SSH</a:t>
            </a:r>
            <a:r>
              <a:rPr lang="zh-CN" altLang="en-US" sz="4000" dirty="0"/>
              <a:t>免密登录不稳定</a:t>
            </a:r>
            <a:endParaRPr lang="en-US" altLang="zh-CN" sz="4000" dirty="0"/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zh-CN" altLang="en-US" sz="4000" dirty="0"/>
              <a:t>固态硬盘识别问题、机械硬盘挂载问题</a:t>
            </a:r>
            <a:endParaRPr lang="en-US" altLang="zh-CN" sz="4000" dirty="0"/>
          </a:p>
        </p:txBody>
      </p:sp>
      <p:sp>
        <p:nvSpPr>
          <p:cNvPr id="9" name="灯片编号占位符 1">
            <a:extLst>
              <a:ext uri="{FF2B5EF4-FFF2-40B4-BE49-F238E27FC236}">
                <a16:creationId xmlns:a16="http://schemas.microsoft.com/office/drawing/2014/main" id="{81027494-F9DD-ED40-9DDA-C7859137DA26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16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467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>
            <p:custDataLst>
              <p:tags r:id="rId2"/>
            </p:custDataLst>
          </p:nvPr>
        </p:nvCxnSpPr>
        <p:spPr>
          <a:xfrm>
            <a:off x="6213351" y="3862178"/>
            <a:ext cx="4143672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6213351" y="2994348"/>
            <a:ext cx="446886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会议纪要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1244799" y="1708340"/>
            <a:ext cx="3828393" cy="4080857"/>
            <a:chOff x="999059" y="1708340"/>
            <a:chExt cx="3828393" cy="4080857"/>
          </a:xfrm>
        </p:grpSpPr>
        <p:grpSp>
          <p:nvGrpSpPr>
            <p:cNvPr id="15" name="组合 14"/>
            <p:cNvGrpSpPr/>
            <p:nvPr/>
          </p:nvGrpSpPr>
          <p:grpSpPr>
            <a:xfrm>
              <a:off x="999059" y="1708340"/>
              <a:ext cx="3828393" cy="4080857"/>
              <a:chOff x="3835400" y="1789113"/>
              <a:chExt cx="1468438" cy="1565275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>
                <a:off x="4005263" y="1789113"/>
                <a:ext cx="1298575" cy="1565275"/>
              </a:xfrm>
              <a:custGeom>
                <a:avLst/>
                <a:gdLst>
                  <a:gd name="T0" fmla="*/ 304 w 304"/>
                  <a:gd name="T1" fmla="*/ 322 h 366"/>
                  <a:gd name="T2" fmla="*/ 260 w 304"/>
                  <a:gd name="T3" fmla="*/ 366 h 366"/>
                  <a:gd name="T4" fmla="*/ 0 w 304"/>
                  <a:gd name="T5" fmla="*/ 366 h 366"/>
                  <a:gd name="T6" fmla="*/ 0 w 304"/>
                  <a:gd name="T7" fmla="*/ 0 h 366"/>
                  <a:gd name="T8" fmla="*/ 260 w 304"/>
                  <a:gd name="T9" fmla="*/ 0 h 366"/>
                  <a:gd name="T10" fmla="*/ 304 w 304"/>
                  <a:gd name="T11" fmla="*/ 44 h 366"/>
                  <a:gd name="T12" fmla="*/ 304 w 304"/>
                  <a:gd name="T13" fmla="*/ 322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4" h="366">
                    <a:moveTo>
                      <a:pt x="304" y="322"/>
                    </a:moveTo>
                    <a:cubicBezTo>
                      <a:pt x="304" y="347"/>
                      <a:pt x="285" y="366"/>
                      <a:pt x="260" y="366"/>
                    </a:cubicBezTo>
                    <a:cubicBezTo>
                      <a:pt x="0" y="366"/>
                      <a:pt x="0" y="366"/>
                      <a:pt x="0" y="3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0" y="0"/>
                      <a:pt x="260" y="0"/>
                      <a:pt x="260" y="0"/>
                    </a:cubicBezTo>
                    <a:cubicBezTo>
                      <a:pt x="285" y="0"/>
                      <a:pt x="304" y="20"/>
                      <a:pt x="304" y="44"/>
                    </a:cubicBezTo>
                    <a:lnTo>
                      <a:pt x="304" y="322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9" name="Freeform 6"/>
              <p:cNvSpPr>
                <a:spLocks/>
              </p:cNvSpPr>
              <p:nvPr/>
            </p:nvSpPr>
            <p:spPr bwMode="auto">
              <a:xfrm>
                <a:off x="3967163" y="1789113"/>
                <a:ext cx="1298575" cy="1565275"/>
              </a:xfrm>
              <a:custGeom>
                <a:avLst/>
                <a:gdLst>
                  <a:gd name="T0" fmla="*/ 304 w 304"/>
                  <a:gd name="T1" fmla="*/ 322 h 366"/>
                  <a:gd name="T2" fmla="*/ 260 w 304"/>
                  <a:gd name="T3" fmla="*/ 366 h 366"/>
                  <a:gd name="T4" fmla="*/ 0 w 304"/>
                  <a:gd name="T5" fmla="*/ 366 h 366"/>
                  <a:gd name="T6" fmla="*/ 0 w 304"/>
                  <a:gd name="T7" fmla="*/ 0 h 366"/>
                  <a:gd name="T8" fmla="*/ 260 w 304"/>
                  <a:gd name="T9" fmla="*/ 0 h 366"/>
                  <a:gd name="T10" fmla="*/ 304 w 304"/>
                  <a:gd name="T11" fmla="*/ 44 h 366"/>
                  <a:gd name="T12" fmla="*/ 304 w 304"/>
                  <a:gd name="T13" fmla="*/ 322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4" h="366">
                    <a:moveTo>
                      <a:pt x="304" y="322"/>
                    </a:moveTo>
                    <a:cubicBezTo>
                      <a:pt x="304" y="347"/>
                      <a:pt x="284" y="366"/>
                      <a:pt x="260" y="366"/>
                    </a:cubicBezTo>
                    <a:cubicBezTo>
                      <a:pt x="0" y="366"/>
                      <a:pt x="0" y="366"/>
                      <a:pt x="0" y="3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0" y="0"/>
                      <a:pt x="260" y="0"/>
                      <a:pt x="260" y="0"/>
                    </a:cubicBezTo>
                    <a:cubicBezTo>
                      <a:pt x="284" y="0"/>
                      <a:pt x="304" y="20"/>
                      <a:pt x="304" y="44"/>
                    </a:cubicBezTo>
                    <a:lnTo>
                      <a:pt x="304" y="32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0" name="Rectangle 8"/>
              <p:cNvSpPr>
                <a:spLocks noChangeArrowheads="1"/>
              </p:cNvSpPr>
              <p:nvPr/>
            </p:nvSpPr>
            <p:spPr bwMode="auto">
              <a:xfrm>
                <a:off x="4318000" y="2117726"/>
                <a:ext cx="674688" cy="3429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1" name="Freeform 9"/>
              <p:cNvSpPr>
                <a:spLocks/>
              </p:cNvSpPr>
              <p:nvPr/>
            </p:nvSpPr>
            <p:spPr bwMode="auto">
              <a:xfrm>
                <a:off x="3835400" y="18399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2" name="Freeform 10"/>
              <p:cNvSpPr>
                <a:spLocks/>
              </p:cNvSpPr>
              <p:nvPr/>
            </p:nvSpPr>
            <p:spPr bwMode="auto">
              <a:xfrm>
                <a:off x="3835400" y="1976438"/>
                <a:ext cx="234950" cy="73025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3" name="Freeform 11"/>
              <p:cNvSpPr>
                <a:spLocks/>
              </p:cNvSpPr>
              <p:nvPr/>
            </p:nvSpPr>
            <p:spPr bwMode="auto">
              <a:xfrm>
                <a:off x="3835400" y="21177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4" name="Freeform 12"/>
              <p:cNvSpPr>
                <a:spLocks/>
              </p:cNvSpPr>
              <p:nvPr/>
            </p:nvSpPr>
            <p:spPr bwMode="auto">
              <a:xfrm>
                <a:off x="3835400" y="22590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5" name="Freeform 13"/>
              <p:cNvSpPr>
                <a:spLocks/>
              </p:cNvSpPr>
              <p:nvPr/>
            </p:nvSpPr>
            <p:spPr bwMode="auto">
              <a:xfrm>
                <a:off x="3835400" y="23971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6" name="Freeform 14"/>
              <p:cNvSpPr>
                <a:spLocks/>
              </p:cNvSpPr>
              <p:nvPr/>
            </p:nvSpPr>
            <p:spPr bwMode="auto">
              <a:xfrm>
                <a:off x="3835400" y="25368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7" name="Freeform 15"/>
              <p:cNvSpPr>
                <a:spLocks/>
              </p:cNvSpPr>
              <p:nvPr/>
            </p:nvSpPr>
            <p:spPr bwMode="auto">
              <a:xfrm>
                <a:off x="3835400" y="26781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8" name="Freeform 16"/>
              <p:cNvSpPr>
                <a:spLocks/>
              </p:cNvSpPr>
              <p:nvPr/>
            </p:nvSpPr>
            <p:spPr bwMode="auto">
              <a:xfrm>
                <a:off x="3835400" y="28162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9" name="Freeform 17"/>
              <p:cNvSpPr>
                <a:spLocks/>
              </p:cNvSpPr>
              <p:nvPr/>
            </p:nvSpPr>
            <p:spPr bwMode="auto">
              <a:xfrm>
                <a:off x="3835400" y="29559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0" name="Freeform 18"/>
              <p:cNvSpPr>
                <a:spLocks/>
              </p:cNvSpPr>
              <p:nvPr/>
            </p:nvSpPr>
            <p:spPr bwMode="auto">
              <a:xfrm>
                <a:off x="3835400" y="30972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Freeform 19"/>
              <p:cNvSpPr>
                <a:spLocks/>
              </p:cNvSpPr>
              <p:nvPr/>
            </p:nvSpPr>
            <p:spPr bwMode="auto">
              <a:xfrm>
                <a:off x="3835400" y="32353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16" name="矩形 259"/>
            <p:cNvSpPr>
              <a:spLocks noChangeArrowheads="1"/>
            </p:cNvSpPr>
            <p:nvPr/>
          </p:nvSpPr>
          <p:spPr bwMode="auto">
            <a:xfrm>
              <a:off x="2306379" y="2775471"/>
              <a:ext cx="165660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>
                <a:buNone/>
              </a:pPr>
              <a:r>
                <a:rPr lang="en-US" altLang="zh-CN" sz="3600" dirty="0">
                  <a:solidFill>
                    <a:srgbClr val="4D4D4D"/>
                  </a:solidFill>
                  <a:cs typeface="Arial" panose="020B0604020202020204" pitchFamily="34" charset="0"/>
                </a:rPr>
                <a:t>04</a:t>
              </a:r>
              <a:endParaRPr lang="zh-CN" altLang="en-US" sz="1800" dirty="0">
                <a:solidFill>
                  <a:srgbClr val="4D4D4D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7" name="矩形 259"/>
            <p:cNvSpPr>
              <a:spLocks noChangeArrowheads="1"/>
            </p:cNvSpPr>
            <p:nvPr/>
          </p:nvSpPr>
          <p:spPr bwMode="auto">
            <a:xfrm>
              <a:off x="2438403" y="3696145"/>
              <a:ext cx="1392558" cy="10218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>
                <a:buNone/>
              </a:pPr>
              <a:r>
                <a:rPr lang="zh-CN" altLang="en-US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章节</a:t>
              </a:r>
              <a:endParaRPr lang="en-US" altLang="zh-CN" sz="1400" dirty="0">
                <a:solidFill>
                  <a:schemeClr val="bg1"/>
                </a:solidFill>
                <a:cs typeface="Arial" panose="020B0604020202020204" pitchFamily="34" charset="0"/>
              </a:endParaRPr>
            </a:p>
            <a:p>
              <a:pPr algn="ctr">
                <a:buNone/>
              </a:pPr>
              <a:r>
                <a:rPr lang="en-US" altLang="zh-CN" dirty="0">
                  <a:solidFill>
                    <a:schemeClr val="bg1"/>
                  </a:solidFill>
                  <a:cs typeface="Arial" panose="020B0604020202020204" pitchFamily="34" charset="0"/>
                </a:rPr>
                <a:t>PART</a:t>
              </a:r>
              <a:endParaRPr lang="en-US" altLang="zh-CN" sz="54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5" name="灯片编号占位符 1">
            <a:extLst>
              <a:ext uri="{FF2B5EF4-FFF2-40B4-BE49-F238E27FC236}">
                <a16:creationId xmlns:a16="http://schemas.microsoft.com/office/drawing/2014/main" id="{D59B3A1C-784F-5846-92B8-EDBEA368E78B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17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605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会议纪要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1218B06E-D660-EB45-860B-89FC4F003AFB}"/>
              </a:ext>
            </a:extLst>
          </p:cNvPr>
          <p:cNvSpPr txBox="1"/>
          <p:nvPr/>
        </p:nvSpPr>
        <p:spPr>
          <a:xfrm>
            <a:off x="1460823" y="1955806"/>
            <a:ext cx="8021955" cy="2838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主题：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RAID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配置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时间：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12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05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日 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20:00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–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22:30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地点：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1408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人员：李泽琛、王思成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内容：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	RAID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配置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A60246E-F1F8-E640-9FC7-177AC54F08EC}"/>
              </a:ext>
            </a:extLst>
          </p:cNvPr>
          <p:cNvSpPr txBox="1"/>
          <p:nvPr/>
        </p:nvSpPr>
        <p:spPr>
          <a:xfrm>
            <a:off x="6717407" y="1955806"/>
            <a:ext cx="8021955" cy="2838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主题：重装系统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时间：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12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07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日 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14:00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–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17:00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地点：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1408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人员：小组全体成员、刘科学长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内容：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	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重装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Ubuntu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18.04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和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Ubuntu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16.04</a:t>
            </a:r>
          </a:p>
        </p:txBody>
      </p:sp>
      <p:sp>
        <p:nvSpPr>
          <p:cNvPr id="11" name="灯片编号占位符 1">
            <a:extLst>
              <a:ext uri="{FF2B5EF4-FFF2-40B4-BE49-F238E27FC236}">
                <a16:creationId xmlns:a16="http://schemas.microsoft.com/office/drawing/2014/main" id="{9A4765BA-44FA-7F4B-971F-E486EF1826CA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18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37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会议纪要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1218B06E-D660-EB45-860B-89FC4F003AFB}"/>
              </a:ext>
            </a:extLst>
          </p:cNvPr>
          <p:cNvSpPr txBox="1"/>
          <p:nvPr/>
        </p:nvSpPr>
        <p:spPr>
          <a:xfrm>
            <a:off x="1460823" y="1955806"/>
            <a:ext cx="8021955" cy="2838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主题：组建局域网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时间：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12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10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日 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20:00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–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22:30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地点：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1408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人员：小组全体成员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内容：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	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局域网组建、网络配置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A60246E-F1F8-E640-9FC7-177AC54F08EC}"/>
              </a:ext>
            </a:extLst>
          </p:cNvPr>
          <p:cNvSpPr txBox="1"/>
          <p:nvPr/>
        </p:nvSpPr>
        <p:spPr>
          <a:xfrm>
            <a:off x="6717407" y="1955806"/>
            <a:ext cx="8021955" cy="2838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主题：平台搭建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时间：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12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12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日 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20:00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–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22:30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地点：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1408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人员：小组全体成员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内容：</a:t>
            </a:r>
            <a:endParaRPr kumimoji="1"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	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安装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HDFS</a:t>
            </a:r>
            <a:r>
              <a:rPr kumimoji="1"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kumimoji="1"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Yarn</a:t>
            </a:r>
          </a:p>
        </p:txBody>
      </p:sp>
      <p:sp>
        <p:nvSpPr>
          <p:cNvPr id="11" name="灯片编号占位符 1">
            <a:extLst>
              <a:ext uri="{FF2B5EF4-FFF2-40B4-BE49-F238E27FC236}">
                <a16:creationId xmlns:a16="http://schemas.microsoft.com/office/drawing/2014/main" id="{72282650-7BAF-7A41-B8C4-166A2F4F1267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19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194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 36"/>
          <p:cNvSpPr>
            <a:spLocks/>
          </p:cNvSpPr>
          <p:nvPr/>
        </p:nvSpPr>
        <p:spPr bwMode="auto">
          <a:xfrm>
            <a:off x="0" y="1840924"/>
            <a:ext cx="5254752" cy="3808859"/>
          </a:xfrm>
          <a:custGeom>
            <a:avLst/>
            <a:gdLst>
              <a:gd name="connsiteX0" fmla="*/ 0 w 5254752"/>
              <a:gd name="connsiteY0" fmla="*/ 0 h 3808859"/>
              <a:gd name="connsiteX1" fmla="*/ 2094866 w 5254752"/>
              <a:gd name="connsiteY1" fmla="*/ 0 h 3808859"/>
              <a:gd name="connsiteX2" fmla="*/ 3657269 w 5254752"/>
              <a:gd name="connsiteY2" fmla="*/ 0 h 3808859"/>
              <a:gd name="connsiteX3" fmla="*/ 3693071 w 5254752"/>
              <a:gd name="connsiteY3" fmla="*/ 0 h 3808859"/>
              <a:gd name="connsiteX4" fmla="*/ 3793929 w 5254752"/>
              <a:gd name="connsiteY4" fmla="*/ 0 h 3808859"/>
              <a:gd name="connsiteX5" fmla="*/ 4797400 w 5254752"/>
              <a:gd name="connsiteY5" fmla="*/ 0 h 3808859"/>
              <a:gd name="connsiteX6" fmla="*/ 5254752 w 5254752"/>
              <a:gd name="connsiteY6" fmla="*/ 457896 h 3808859"/>
              <a:gd name="connsiteX7" fmla="*/ 5254752 w 5254752"/>
              <a:gd name="connsiteY7" fmla="*/ 3350964 h 3808859"/>
              <a:gd name="connsiteX8" fmla="*/ 4797400 w 5254752"/>
              <a:gd name="connsiteY8" fmla="*/ 3808859 h 3808859"/>
              <a:gd name="connsiteX9" fmla="*/ 3718218 w 5254752"/>
              <a:gd name="connsiteY9" fmla="*/ 3808859 h 3808859"/>
              <a:gd name="connsiteX10" fmla="*/ 3693071 w 5254752"/>
              <a:gd name="connsiteY10" fmla="*/ 3808859 h 3808859"/>
              <a:gd name="connsiteX11" fmla="*/ 3544443 w 5254752"/>
              <a:gd name="connsiteY11" fmla="*/ 3808859 h 3808859"/>
              <a:gd name="connsiteX12" fmla="*/ 2094866 w 5254752"/>
              <a:gd name="connsiteY12" fmla="*/ 3808859 h 3808859"/>
              <a:gd name="connsiteX13" fmla="*/ 0 w 5254752"/>
              <a:gd name="connsiteY13" fmla="*/ 3808859 h 3808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54752" h="3808859">
                <a:moveTo>
                  <a:pt x="0" y="0"/>
                </a:moveTo>
                <a:lnTo>
                  <a:pt x="2094866" y="0"/>
                </a:lnTo>
                <a:cubicBezTo>
                  <a:pt x="2770500" y="0"/>
                  <a:pt x="3277225" y="0"/>
                  <a:pt x="3657269" y="0"/>
                </a:cubicBezTo>
                <a:lnTo>
                  <a:pt x="3693071" y="0"/>
                </a:lnTo>
                <a:lnTo>
                  <a:pt x="3793929" y="0"/>
                </a:lnTo>
                <a:cubicBezTo>
                  <a:pt x="4797400" y="0"/>
                  <a:pt x="4797400" y="0"/>
                  <a:pt x="4797400" y="0"/>
                </a:cubicBezTo>
                <a:cubicBezTo>
                  <a:pt x="5046865" y="0"/>
                  <a:pt x="5254752" y="208134"/>
                  <a:pt x="5254752" y="457896"/>
                </a:cubicBezTo>
                <a:lnTo>
                  <a:pt x="5254752" y="3350964"/>
                </a:lnTo>
                <a:cubicBezTo>
                  <a:pt x="5254752" y="3611131"/>
                  <a:pt x="5046865" y="3808859"/>
                  <a:pt x="4797400" y="3808859"/>
                </a:cubicBezTo>
                <a:cubicBezTo>
                  <a:pt x="4375129" y="3808859"/>
                  <a:pt x="4018838" y="3808859"/>
                  <a:pt x="3718218" y="3808859"/>
                </a:cubicBezTo>
                <a:lnTo>
                  <a:pt x="3693071" y="3808859"/>
                </a:lnTo>
                <a:lnTo>
                  <a:pt x="3544443" y="3808859"/>
                </a:lnTo>
                <a:cubicBezTo>
                  <a:pt x="2094866" y="3808859"/>
                  <a:pt x="2094866" y="3808859"/>
                  <a:pt x="2094866" y="3808859"/>
                </a:cubicBezTo>
                <a:lnTo>
                  <a:pt x="0" y="38088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2" name="MH_SubTitle_1"/>
          <p:cNvSpPr/>
          <p:nvPr>
            <p:custDataLst>
              <p:tags r:id="rId2"/>
            </p:custDataLst>
          </p:nvPr>
        </p:nvSpPr>
        <p:spPr>
          <a:xfrm>
            <a:off x="6546439" y="1840924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工作总结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MH_Other_1"/>
          <p:cNvSpPr/>
          <p:nvPr>
            <p:custDataLst>
              <p:tags r:id="rId3"/>
            </p:custDataLst>
          </p:nvPr>
        </p:nvSpPr>
        <p:spPr>
          <a:xfrm>
            <a:off x="5841590" y="1840924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1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13" name="MH_SubTitle_2"/>
          <p:cNvSpPr/>
          <p:nvPr>
            <p:custDataLst>
              <p:tags r:id="rId4"/>
            </p:custDataLst>
          </p:nvPr>
        </p:nvSpPr>
        <p:spPr>
          <a:xfrm>
            <a:off x="6546439" y="2842110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lvl="0"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未来计划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MH_Other_2"/>
          <p:cNvSpPr/>
          <p:nvPr>
            <p:custDataLst>
              <p:tags r:id="rId5"/>
            </p:custDataLst>
          </p:nvPr>
        </p:nvSpPr>
        <p:spPr>
          <a:xfrm>
            <a:off x="5841590" y="2842110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2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15" name="MH_SubTitle_3"/>
          <p:cNvSpPr/>
          <p:nvPr>
            <p:custDataLst>
              <p:tags r:id="rId6"/>
            </p:custDataLst>
          </p:nvPr>
        </p:nvSpPr>
        <p:spPr>
          <a:xfrm>
            <a:off x="6546439" y="3843296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lvl="0"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遇到的问题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MH_Other_3"/>
          <p:cNvSpPr/>
          <p:nvPr>
            <p:custDataLst>
              <p:tags r:id="rId7"/>
            </p:custDataLst>
          </p:nvPr>
        </p:nvSpPr>
        <p:spPr>
          <a:xfrm>
            <a:off x="5841590" y="3843296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3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9" name="MH_SubTitle_4"/>
          <p:cNvSpPr/>
          <p:nvPr>
            <p:custDataLst>
              <p:tags r:id="rId8"/>
            </p:custDataLst>
          </p:nvPr>
        </p:nvSpPr>
        <p:spPr>
          <a:xfrm>
            <a:off x="6546439" y="4844482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lvl="0"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会议纪要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MH_Other_4"/>
          <p:cNvSpPr/>
          <p:nvPr>
            <p:custDataLst>
              <p:tags r:id="rId9"/>
            </p:custDataLst>
          </p:nvPr>
        </p:nvSpPr>
        <p:spPr>
          <a:xfrm>
            <a:off x="5841590" y="4844482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11" name="MH_Others_1"/>
          <p:cNvSpPr txBox="1"/>
          <p:nvPr>
            <p:custDataLst>
              <p:tags r:id="rId10"/>
            </p:custDataLst>
          </p:nvPr>
        </p:nvSpPr>
        <p:spPr>
          <a:xfrm>
            <a:off x="2080352" y="2964274"/>
            <a:ext cx="2873902" cy="101566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目  录</a:t>
            </a:r>
          </a:p>
        </p:txBody>
      </p:sp>
      <p:sp>
        <p:nvSpPr>
          <p:cNvPr id="17" name="MH_Others_2"/>
          <p:cNvSpPr txBox="1"/>
          <p:nvPr>
            <p:custDataLst>
              <p:tags r:id="rId11"/>
            </p:custDataLst>
          </p:nvPr>
        </p:nvSpPr>
        <p:spPr>
          <a:xfrm>
            <a:off x="2094866" y="3979935"/>
            <a:ext cx="2844872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灯片编号占位符 1">
            <a:extLst>
              <a:ext uri="{FF2B5EF4-FFF2-40B4-BE49-F238E27FC236}">
                <a16:creationId xmlns:a16="http://schemas.microsoft.com/office/drawing/2014/main" id="{F0C62550-C67E-A04A-BADA-7255462A0BDF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2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49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259"/>
          <p:cNvSpPr>
            <a:spLocks noChangeArrowheads="1"/>
          </p:cNvSpPr>
          <p:nvPr/>
        </p:nvSpPr>
        <p:spPr bwMode="auto">
          <a:xfrm>
            <a:off x="2468935" y="2926707"/>
            <a:ext cx="6552728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8000" b="1" dirty="0">
                <a:solidFill>
                  <a:schemeClr val="accent1"/>
                </a:solidFill>
                <a:cs typeface="Arial" panose="020B0604020202020204" pitchFamily="34" charset="0"/>
              </a:rPr>
              <a:t>谢谢</a:t>
            </a:r>
            <a:endParaRPr lang="en-US" altLang="zh-CN" sz="8000" b="1" dirty="0">
              <a:solidFill>
                <a:schemeClr val="accent6"/>
              </a:solidFill>
              <a:cs typeface="Arial" panose="020B06040202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40" t="20132"/>
          <a:stretch/>
        </p:blipFill>
        <p:spPr>
          <a:xfrm>
            <a:off x="6253909" y="1672109"/>
            <a:ext cx="6604488" cy="5560540"/>
          </a:xfrm>
          <a:prstGeom prst="rect">
            <a:avLst/>
          </a:prstGeom>
        </p:spPr>
      </p:pic>
      <p:sp>
        <p:nvSpPr>
          <p:cNvPr id="13" name="灯片编号占位符 1">
            <a:extLst>
              <a:ext uri="{FF2B5EF4-FFF2-40B4-BE49-F238E27FC236}">
                <a16:creationId xmlns:a16="http://schemas.microsoft.com/office/drawing/2014/main" id="{53D34404-DE66-8449-BB97-D9B25A208C32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20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199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>
            <p:custDataLst>
              <p:tags r:id="rId2"/>
            </p:custDataLst>
          </p:nvPr>
        </p:nvCxnSpPr>
        <p:spPr>
          <a:xfrm>
            <a:off x="6213351" y="3862178"/>
            <a:ext cx="4143672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6213351" y="2994348"/>
            <a:ext cx="446886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工作总结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213351" y="3941998"/>
            <a:ext cx="1265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配置</a:t>
            </a:r>
            <a:r>
              <a:rPr lang="en-US" altLang="zh-CN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RAID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57758" y="3941998"/>
            <a:ext cx="11785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重装系统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6213351" y="4316430"/>
            <a:ext cx="13837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组建局域网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1"/>
          <p:cNvSpPr txBox="1"/>
          <p:nvPr/>
        </p:nvSpPr>
        <p:spPr>
          <a:xfrm>
            <a:off x="8357758" y="4316430"/>
            <a:ext cx="11785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搭建平台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244799" y="1708340"/>
            <a:ext cx="3828393" cy="4080857"/>
            <a:chOff x="999059" y="1708340"/>
            <a:chExt cx="3828393" cy="4080857"/>
          </a:xfrm>
        </p:grpSpPr>
        <p:grpSp>
          <p:nvGrpSpPr>
            <p:cNvPr id="15" name="组合 14"/>
            <p:cNvGrpSpPr/>
            <p:nvPr/>
          </p:nvGrpSpPr>
          <p:grpSpPr>
            <a:xfrm>
              <a:off x="999059" y="1708340"/>
              <a:ext cx="3828393" cy="4080857"/>
              <a:chOff x="3835400" y="1789113"/>
              <a:chExt cx="1468438" cy="1565275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>
                <a:off x="4005263" y="1789113"/>
                <a:ext cx="1298575" cy="1565275"/>
              </a:xfrm>
              <a:custGeom>
                <a:avLst/>
                <a:gdLst>
                  <a:gd name="T0" fmla="*/ 304 w 304"/>
                  <a:gd name="T1" fmla="*/ 322 h 366"/>
                  <a:gd name="T2" fmla="*/ 260 w 304"/>
                  <a:gd name="T3" fmla="*/ 366 h 366"/>
                  <a:gd name="T4" fmla="*/ 0 w 304"/>
                  <a:gd name="T5" fmla="*/ 366 h 366"/>
                  <a:gd name="T6" fmla="*/ 0 w 304"/>
                  <a:gd name="T7" fmla="*/ 0 h 366"/>
                  <a:gd name="T8" fmla="*/ 260 w 304"/>
                  <a:gd name="T9" fmla="*/ 0 h 366"/>
                  <a:gd name="T10" fmla="*/ 304 w 304"/>
                  <a:gd name="T11" fmla="*/ 44 h 366"/>
                  <a:gd name="T12" fmla="*/ 304 w 304"/>
                  <a:gd name="T13" fmla="*/ 322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4" h="366">
                    <a:moveTo>
                      <a:pt x="304" y="322"/>
                    </a:moveTo>
                    <a:cubicBezTo>
                      <a:pt x="304" y="347"/>
                      <a:pt x="285" y="366"/>
                      <a:pt x="260" y="366"/>
                    </a:cubicBezTo>
                    <a:cubicBezTo>
                      <a:pt x="0" y="366"/>
                      <a:pt x="0" y="366"/>
                      <a:pt x="0" y="3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0" y="0"/>
                      <a:pt x="260" y="0"/>
                      <a:pt x="260" y="0"/>
                    </a:cubicBezTo>
                    <a:cubicBezTo>
                      <a:pt x="285" y="0"/>
                      <a:pt x="304" y="20"/>
                      <a:pt x="304" y="44"/>
                    </a:cubicBezTo>
                    <a:lnTo>
                      <a:pt x="304" y="322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9" name="Freeform 6"/>
              <p:cNvSpPr>
                <a:spLocks/>
              </p:cNvSpPr>
              <p:nvPr/>
            </p:nvSpPr>
            <p:spPr bwMode="auto">
              <a:xfrm>
                <a:off x="3967163" y="1789113"/>
                <a:ext cx="1298575" cy="1565275"/>
              </a:xfrm>
              <a:custGeom>
                <a:avLst/>
                <a:gdLst>
                  <a:gd name="T0" fmla="*/ 304 w 304"/>
                  <a:gd name="T1" fmla="*/ 322 h 366"/>
                  <a:gd name="T2" fmla="*/ 260 w 304"/>
                  <a:gd name="T3" fmla="*/ 366 h 366"/>
                  <a:gd name="T4" fmla="*/ 0 w 304"/>
                  <a:gd name="T5" fmla="*/ 366 h 366"/>
                  <a:gd name="T6" fmla="*/ 0 w 304"/>
                  <a:gd name="T7" fmla="*/ 0 h 366"/>
                  <a:gd name="T8" fmla="*/ 260 w 304"/>
                  <a:gd name="T9" fmla="*/ 0 h 366"/>
                  <a:gd name="T10" fmla="*/ 304 w 304"/>
                  <a:gd name="T11" fmla="*/ 44 h 366"/>
                  <a:gd name="T12" fmla="*/ 304 w 304"/>
                  <a:gd name="T13" fmla="*/ 322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4" h="366">
                    <a:moveTo>
                      <a:pt x="304" y="322"/>
                    </a:moveTo>
                    <a:cubicBezTo>
                      <a:pt x="304" y="347"/>
                      <a:pt x="284" y="366"/>
                      <a:pt x="260" y="366"/>
                    </a:cubicBezTo>
                    <a:cubicBezTo>
                      <a:pt x="0" y="366"/>
                      <a:pt x="0" y="366"/>
                      <a:pt x="0" y="3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0" y="0"/>
                      <a:pt x="260" y="0"/>
                      <a:pt x="260" y="0"/>
                    </a:cubicBezTo>
                    <a:cubicBezTo>
                      <a:pt x="284" y="0"/>
                      <a:pt x="304" y="20"/>
                      <a:pt x="304" y="44"/>
                    </a:cubicBezTo>
                    <a:lnTo>
                      <a:pt x="304" y="32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0" name="Rectangle 8"/>
              <p:cNvSpPr>
                <a:spLocks noChangeArrowheads="1"/>
              </p:cNvSpPr>
              <p:nvPr/>
            </p:nvSpPr>
            <p:spPr bwMode="auto">
              <a:xfrm>
                <a:off x="4318000" y="2117726"/>
                <a:ext cx="674688" cy="3429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1" name="Freeform 9"/>
              <p:cNvSpPr>
                <a:spLocks/>
              </p:cNvSpPr>
              <p:nvPr/>
            </p:nvSpPr>
            <p:spPr bwMode="auto">
              <a:xfrm>
                <a:off x="3835400" y="18399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2" name="Freeform 10"/>
              <p:cNvSpPr>
                <a:spLocks/>
              </p:cNvSpPr>
              <p:nvPr/>
            </p:nvSpPr>
            <p:spPr bwMode="auto">
              <a:xfrm>
                <a:off x="3835400" y="1976438"/>
                <a:ext cx="234950" cy="73025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3" name="Freeform 11"/>
              <p:cNvSpPr>
                <a:spLocks/>
              </p:cNvSpPr>
              <p:nvPr/>
            </p:nvSpPr>
            <p:spPr bwMode="auto">
              <a:xfrm>
                <a:off x="3835400" y="21177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4" name="Freeform 12"/>
              <p:cNvSpPr>
                <a:spLocks/>
              </p:cNvSpPr>
              <p:nvPr/>
            </p:nvSpPr>
            <p:spPr bwMode="auto">
              <a:xfrm>
                <a:off x="3835400" y="22590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5" name="Freeform 13"/>
              <p:cNvSpPr>
                <a:spLocks/>
              </p:cNvSpPr>
              <p:nvPr/>
            </p:nvSpPr>
            <p:spPr bwMode="auto">
              <a:xfrm>
                <a:off x="3835400" y="23971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6" name="Freeform 14"/>
              <p:cNvSpPr>
                <a:spLocks/>
              </p:cNvSpPr>
              <p:nvPr/>
            </p:nvSpPr>
            <p:spPr bwMode="auto">
              <a:xfrm>
                <a:off x="3835400" y="25368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7" name="Freeform 15"/>
              <p:cNvSpPr>
                <a:spLocks/>
              </p:cNvSpPr>
              <p:nvPr/>
            </p:nvSpPr>
            <p:spPr bwMode="auto">
              <a:xfrm>
                <a:off x="3835400" y="26781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8" name="Freeform 16"/>
              <p:cNvSpPr>
                <a:spLocks/>
              </p:cNvSpPr>
              <p:nvPr/>
            </p:nvSpPr>
            <p:spPr bwMode="auto">
              <a:xfrm>
                <a:off x="3835400" y="28162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9" name="Freeform 17"/>
              <p:cNvSpPr>
                <a:spLocks/>
              </p:cNvSpPr>
              <p:nvPr/>
            </p:nvSpPr>
            <p:spPr bwMode="auto">
              <a:xfrm>
                <a:off x="3835400" y="2955926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0" name="Freeform 18"/>
              <p:cNvSpPr>
                <a:spLocks/>
              </p:cNvSpPr>
              <p:nvPr/>
            </p:nvSpPr>
            <p:spPr bwMode="auto">
              <a:xfrm>
                <a:off x="3835400" y="3097213"/>
                <a:ext cx="234950" cy="73025"/>
              </a:xfrm>
              <a:custGeom>
                <a:avLst/>
                <a:gdLst>
                  <a:gd name="T0" fmla="*/ 55 w 55"/>
                  <a:gd name="T1" fmla="*/ 8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8 h 17"/>
                  <a:gd name="T8" fmla="*/ 0 w 55"/>
                  <a:gd name="T9" fmla="*/ 8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8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3"/>
                      <a:pt x="55" y="8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Freeform 19"/>
              <p:cNvSpPr>
                <a:spLocks/>
              </p:cNvSpPr>
              <p:nvPr/>
            </p:nvSpPr>
            <p:spPr bwMode="auto">
              <a:xfrm>
                <a:off x="3835400" y="3235326"/>
                <a:ext cx="234950" cy="71438"/>
              </a:xfrm>
              <a:custGeom>
                <a:avLst/>
                <a:gdLst>
                  <a:gd name="T0" fmla="*/ 55 w 55"/>
                  <a:gd name="T1" fmla="*/ 9 h 17"/>
                  <a:gd name="T2" fmla="*/ 46 w 55"/>
                  <a:gd name="T3" fmla="*/ 17 h 17"/>
                  <a:gd name="T4" fmla="*/ 8 w 55"/>
                  <a:gd name="T5" fmla="*/ 17 h 17"/>
                  <a:gd name="T6" fmla="*/ 0 w 55"/>
                  <a:gd name="T7" fmla="*/ 9 h 17"/>
                  <a:gd name="T8" fmla="*/ 0 w 55"/>
                  <a:gd name="T9" fmla="*/ 9 h 17"/>
                  <a:gd name="T10" fmla="*/ 8 w 55"/>
                  <a:gd name="T11" fmla="*/ 0 h 17"/>
                  <a:gd name="T12" fmla="*/ 46 w 55"/>
                  <a:gd name="T13" fmla="*/ 0 h 17"/>
                  <a:gd name="T14" fmla="*/ 55 w 55"/>
                  <a:gd name="T1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7">
                    <a:moveTo>
                      <a:pt x="55" y="9"/>
                    </a:moveTo>
                    <a:cubicBezTo>
                      <a:pt x="55" y="13"/>
                      <a:pt x="51" y="17"/>
                      <a:pt x="4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1" y="0"/>
                      <a:pt x="55" y="4"/>
                      <a:pt x="55" y="9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16" name="矩形 259"/>
            <p:cNvSpPr>
              <a:spLocks noChangeArrowheads="1"/>
            </p:cNvSpPr>
            <p:nvPr/>
          </p:nvSpPr>
          <p:spPr bwMode="auto">
            <a:xfrm>
              <a:off x="2306379" y="2775471"/>
              <a:ext cx="165660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>
                <a:buNone/>
              </a:pPr>
              <a:r>
                <a:rPr lang="en-US" altLang="zh-CN" sz="3600" dirty="0">
                  <a:solidFill>
                    <a:srgbClr val="4D4D4D"/>
                  </a:solidFill>
                  <a:cs typeface="Arial" panose="020B0604020202020204" pitchFamily="34" charset="0"/>
                </a:rPr>
                <a:t>01</a:t>
              </a:r>
              <a:endParaRPr lang="zh-CN" altLang="en-US" sz="1800" dirty="0">
                <a:solidFill>
                  <a:srgbClr val="4D4D4D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7" name="矩形 259"/>
            <p:cNvSpPr>
              <a:spLocks noChangeArrowheads="1"/>
            </p:cNvSpPr>
            <p:nvPr/>
          </p:nvSpPr>
          <p:spPr bwMode="auto">
            <a:xfrm>
              <a:off x="2438403" y="3696145"/>
              <a:ext cx="1392558" cy="10218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>
                <a:buNone/>
              </a:pPr>
              <a:r>
                <a:rPr lang="zh-CN" altLang="en-US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章节</a:t>
              </a:r>
              <a:endParaRPr lang="en-US" altLang="zh-CN" sz="1400" dirty="0">
                <a:solidFill>
                  <a:schemeClr val="bg1"/>
                </a:solidFill>
                <a:cs typeface="Arial" panose="020B0604020202020204" pitchFamily="34" charset="0"/>
              </a:endParaRPr>
            </a:p>
            <a:p>
              <a:pPr algn="ctr">
                <a:buNone/>
              </a:pPr>
              <a:r>
                <a:rPr lang="en-US" altLang="zh-CN" dirty="0">
                  <a:solidFill>
                    <a:schemeClr val="bg1"/>
                  </a:solidFill>
                  <a:cs typeface="Arial" panose="020B0604020202020204" pitchFamily="34" charset="0"/>
                </a:rPr>
                <a:t>PART</a:t>
              </a:r>
              <a:endParaRPr lang="en-US" altLang="zh-CN" sz="54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4" name="灯片编号占位符 1">
            <a:extLst>
              <a:ext uri="{FF2B5EF4-FFF2-40B4-BE49-F238E27FC236}">
                <a16:creationId xmlns:a16="http://schemas.microsoft.com/office/drawing/2014/main" id="{F332D9BA-5B03-C24C-B4EA-D9432F6262AD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3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57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RAID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7FFEA0F6-C23A-174F-9752-5C4E75B6A347}"/>
              </a:ext>
            </a:extLst>
          </p:cNvPr>
          <p:cNvSpPr/>
          <p:nvPr/>
        </p:nvSpPr>
        <p:spPr>
          <a:xfrm>
            <a:off x="1263784" y="2031275"/>
            <a:ext cx="10331181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dirty="0"/>
              <a:t>(Redundant Arrays of Inexpensive Disks) </a:t>
            </a:r>
            <a:endParaRPr lang="en-US" altLang="zh-CN" sz="4000" dirty="0"/>
          </a:p>
          <a:p>
            <a:pPr algn="ctr"/>
            <a:r>
              <a:rPr lang="zh-CN" altLang="en-US" sz="4000" dirty="0"/>
              <a:t>廉价冗余磁盘阵列</a:t>
            </a:r>
            <a:endParaRPr lang="en-US" altLang="zh-CN" sz="4000" dirty="0"/>
          </a:p>
          <a:p>
            <a:pPr algn="ctr"/>
            <a:endParaRPr lang="en-US" altLang="zh-CN" sz="4000" dirty="0"/>
          </a:p>
          <a:p>
            <a:pPr algn="ctr"/>
            <a:r>
              <a:rPr lang="zh-CN" altLang="en-US" sz="4000" dirty="0"/>
              <a:t> </a:t>
            </a:r>
            <a:r>
              <a:rPr lang="en-US" altLang="zh-CN" sz="4000" dirty="0"/>
              <a:t>(Redundant Arrays of Independent Disks)</a:t>
            </a:r>
            <a:r>
              <a:rPr lang="zh-CN" altLang="en-US" sz="4000" dirty="0"/>
              <a:t> </a:t>
            </a:r>
            <a:endParaRPr lang="en-US" altLang="zh-CN" sz="4000" dirty="0"/>
          </a:p>
          <a:p>
            <a:pPr algn="ctr"/>
            <a:r>
              <a:rPr lang="zh-CN" altLang="en-US" sz="4000" dirty="0"/>
              <a:t>独立磁盘冗余阵列</a:t>
            </a:r>
          </a:p>
        </p:txBody>
      </p:sp>
      <p:sp>
        <p:nvSpPr>
          <p:cNvPr id="26" name="灯片编号占位符 1">
            <a:extLst>
              <a:ext uri="{FF2B5EF4-FFF2-40B4-BE49-F238E27FC236}">
                <a16:creationId xmlns:a16="http://schemas.microsoft.com/office/drawing/2014/main" id="{41D6BAE6-B107-A142-8D83-B5D33E0B315E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4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719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RAID0</a:t>
            </a:r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、</a:t>
            </a:r>
            <a:r>
              <a:rPr lang="en-US" altLang="zh-CN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RAID1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1384869D-A422-5846-BD16-70FD77AF2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360" y="1795102"/>
            <a:ext cx="2761536" cy="423435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35B8FF9-B748-1F40-A441-C481D2EF89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8789" y="1795102"/>
            <a:ext cx="2761536" cy="4234355"/>
          </a:xfrm>
          <a:prstGeom prst="rect">
            <a:avLst/>
          </a:prstGeom>
        </p:spPr>
      </p:pic>
      <p:sp>
        <p:nvSpPr>
          <p:cNvPr id="11" name="灯片编号占位符 1">
            <a:extLst>
              <a:ext uri="{FF2B5EF4-FFF2-40B4-BE49-F238E27FC236}">
                <a16:creationId xmlns:a16="http://schemas.microsoft.com/office/drawing/2014/main" id="{C7D11410-83A3-BB4E-B6F8-FDC9E3CA076A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5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598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RAID</a:t>
            </a:r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配置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 descr="图片包含 游戏机&#10;&#10;描述已自动生成">
            <a:extLst>
              <a:ext uri="{FF2B5EF4-FFF2-40B4-BE49-F238E27FC236}">
                <a16:creationId xmlns:a16="http://schemas.microsoft.com/office/drawing/2014/main" id="{39AFB144-4E5A-9144-AFEC-B7AEC659B0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771" y="3077156"/>
            <a:ext cx="2781027" cy="2563219"/>
          </a:xfrm>
          <a:prstGeom prst="rect">
            <a:avLst/>
          </a:prstGeom>
        </p:spPr>
      </p:pic>
      <p:pic>
        <p:nvPicPr>
          <p:cNvPr id="6" name="图片 5" descr="卡通人物&#10;&#10;描述已自动生成">
            <a:extLst>
              <a:ext uri="{FF2B5EF4-FFF2-40B4-BE49-F238E27FC236}">
                <a16:creationId xmlns:a16="http://schemas.microsoft.com/office/drawing/2014/main" id="{1A099864-2CC8-BD40-8FE4-D8C56BF15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9167" y="3386331"/>
            <a:ext cx="1526183" cy="1944870"/>
          </a:xfrm>
          <a:prstGeom prst="rect">
            <a:avLst/>
          </a:prstGeom>
        </p:spPr>
      </p:pic>
      <p:pic>
        <p:nvPicPr>
          <p:cNvPr id="11" name="图片 10" descr="卡通人物&#10;&#10;描述已自动生成">
            <a:extLst>
              <a:ext uri="{FF2B5EF4-FFF2-40B4-BE49-F238E27FC236}">
                <a16:creationId xmlns:a16="http://schemas.microsoft.com/office/drawing/2014/main" id="{AB4C09A5-FE98-104E-87D1-78CDBB253B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233" y="3386331"/>
            <a:ext cx="1526183" cy="194487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3D50ADB9-48C7-F643-8992-24F8257BFA06}"/>
              </a:ext>
            </a:extLst>
          </p:cNvPr>
          <p:cNvSpPr/>
          <p:nvPr/>
        </p:nvSpPr>
        <p:spPr>
          <a:xfrm>
            <a:off x="7479219" y="2007451"/>
            <a:ext cx="35041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000" dirty="0"/>
              <a:t>RAID1</a:t>
            </a:r>
            <a:endParaRPr lang="zh-CN" altLang="en-US" sz="40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1DDFC74-83D0-8B42-AFC8-22271558B87F}"/>
              </a:ext>
            </a:extLst>
          </p:cNvPr>
          <p:cNvSpPr/>
          <p:nvPr/>
        </p:nvSpPr>
        <p:spPr>
          <a:xfrm>
            <a:off x="6380159" y="5486897"/>
            <a:ext cx="35041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000" dirty="0"/>
              <a:t>2TB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1E7B704-38E9-3E4E-9548-9D5F076CBB06}"/>
              </a:ext>
            </a:extLst>
          </p:cNvPr>
          <p:cNvSpPr/>
          <p:nvPr/>
        </p:nvSpPr>
        <p:spPr>
          <a:xfrm>
            <a:off x="1312185" y="2007451"/>
            <a:ext cx="35041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000" dirty="0"/>
              <a:t>RAID0</a:t>
            </a:r>
            <a:endParaRPr lang="zh-CN" altLang="en-US" sz="40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E748403-53F0-D849-BF5D-289E11791E5E}"/>
              </a:ext>
            </a:extLst>
          </p:cNvPr>
          <p:cNvSpPr/>
          <p:nvPr/>
        </p:nvSpPr>
        <p:spPr>
          <a:xfrm>
            <a:off x="1432448" y="5531472"/>
            <a:ext cx="35041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000" dirty="0"/>
              <a:t>500GB/250GB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452D370-8E9E-FF4F-A3CC-4566CDC46D02}"/>
              </a:ext>
            </a:extLst>
          </p:cNvPr>
          <p:cNvSpPr/>
          <p:nvPr/>
        </p:nvSpPr>
        <p:spPr>
          <a:xfrm>
            <a:off x="8468227" y="5486897"/>
            <a:ext cx="35041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000" dirty="0"/>
              <a:t>2TB</a:t>
            </a:r>
          </a:p>
        </p:txBody>
      </p:sp>
      <p:sp>
        <p:nvSpPr>
          <p:cNvPr id="27" name="灯片编号占位符 1">
            <a:extLst>
              <a:ext uri="{FF2B5EF4-FFF2-40B4-BE49-F238E27FC236}">
                <a16:creationId xmlns:a16="http://schemas.microsoft.com/office/drawing/2014/main" id="{723A62BB-2939-E441-82A9-E5B30F8530D5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6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677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RAID</a:t>
            </a:r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配置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灯片编号占位符 1">
            <a:extLst>
              <a:ext uri="{FF2B5EF4-FFF2-40B4-BE49-F238E27FC236}">
                <a16:creationId xmlns:a16="http://schemas.microsoft.com/office/drawing/2014/main" id="{723A62BB-2939-E441-82A9-E5B30F8530D5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7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  <p:pic>
        <p:nvPicPr>
          <p:cNvPr id="3" name="图片 2" descr="电子设备放在桌子上的电脑&#10;&#10;描述已自动生成">
            <a:extLst>
              <a:ext uri="{FF2B5EF4-FFF2-40B4-BE49-F238E27FC236}">
                <a16:creationId xmlns:a16="http://schemas.microsoft.com/office/drawing/2014/main" id="{29EF047B-64B2-7441-B5A0-DC7C226185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80" b="38573"/>
          <a:stretch/>
        </p:blipFill>
        <p:spPr>
          <a:xfrm>
            <a:off x="452711" y="1277754"/>
            <a:ext cx="11953328" cy="467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061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重装系统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7FFEA0F6-C23A-174F-9752-5C4E75B6A347}"/>
              </a:ext>
            </a:extLst>
          </p:cNvPr>
          <p:cNvSpPr/>
          <p:nvPr/>
        </p:nvSpPr>
        <p:spPr>
          <a:xfrm>
            <a:off x="1263784" y="1384077"/>
            <a:ext cx="1033118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000" dirty="0"/>
              <a:t>Ubuntu</a:t>
            </a:r>
            <a:r>
              <a:rPr lang="zh-CN" altLang="en-US" sz="4000" dirty="0"/>
              <a:t> </a:t>
            </a:r>
            <a:r>
              <a:rPr lang="en-US" altLang="zh-CN" sz="4000" dirty="0"/>
              <a:t>18.04</a:t>
            </a:r>
          </a:p>
        </p:txBody>
      </p:sp>
      <p:sp>
        <p:nvSpPr>
          <p:cNvPr id="9" name="灯片编号占位符 1">
            <a:extLst>
              <a:ext uri="{FF2B5EF4-FFF2-40B4-BE49-F238E27FC236}">
                <a16:creationId xmlns:a16="http://schemas.microsoft.com/office/drawing/2014/main" id="{380F18CB-A5A1-DF4B-81E7-1E69CA8AC1B7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8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8F2EF35-8C9E-0D4F-8688-7AE79C05751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82" b="25685"/>
          <a:stretch/>
        </p:blipFill>
        <p:spPr>
          <a:xfrm>
            <a:off x="3156197" y="2034680"/>
            <a:ext cx="6853378" cy="439833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4AB2243-2D23-5643-99E0-D3530AA39D5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76" t="35643" b="25718"/>
          <a:stretch/>
        </p:blipFill>
        <p:spPr>
          <a:xfrm>
            <a:off x="3627559" y="2060528"/>
            <a:ext cx="5603629" cy="4372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93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8"/>
          <p:cNvSpPr txBox="1"/>
          <p:nvPr/>
        </p:nvSpPr>
        <p:spPr>
          <a:xfrm>
            <a:off x="4454798" y="172013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重装系统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86327" y="591989"/>
            <a:ext cx="11086097" cy="0"/>
            <a:chOff x="1028775" y="591989"/>
            <a:chExt cx="11086097" cy="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7FFEA0F6-C23A-174F-9752-5C4E75B6A347}"/>
              </a:ext>
            </a:extLst>
          </p:cNvPr>
          <p:cNvSpPr/>
          <p:nvPr/>
        </p:nvSpPr>
        <p:spPr>
          <a:xfrm>
            <a:off x="1263784" y="942434"/>
            <a:ext cx="1033118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000" dirty="0"/>
              <a:t>Ubuntu</a:t>
            </a:r>
            <a:r>
              <a:rPr lang="zh-CN" altLang="en-US" sz="4000" dirty="0"/>
              <a:t> </a:t>
            </a:r>
            <a:r>
              <a:rPr lang="en-US" altLang="zh-CN" sz="4000" dirty="0"/>
              <a:t>16.04</a:t>
            </a:r>
          </a:p>
        </p:txBody>
      </p:sp>
      <p:sp>
        <p:nvSpPr>
          <p:cNvPr id="9" name="灯片编号占位符 1">
            <a:extLst>
              <a:ext uri="{FF2B5EF4-FFF2-40B4-BE49-F238E27FC236}">
                <a16:creationId xmlns:a16="http://schemas.microsoft.com/office/drawing/2014/main" id="{380F18CB-A5A1-DF4B-81E7-1E69CA8AC1B7}"/>
              </a:ext>
            </a:extLst>
          </p:cNvPr>
          <p:cNvSpPr txBox="1">
            <a:spLocks/>
          </p:cNvSpPr>
          <p:nvPr/>
        </p:nvSpPr>
        <p:spPr>
          <a:xfrm>
            <a:off x="11562253" y="6496645"/>
            <a:ext cx="1296144" cy="55948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639763" indent="-182563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282700" indent="-3683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925638" indent="-5540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568575" indent="-73977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fld id="{37AAA611-6692-4583-86AB-5AB9B972BD46}" type="slidenum">
              <a:rPr lang="zh-CN" altLang="en-US" sz="3200" smtClean="0"/>
              <a:pPr/>
              <a:t>9</a:t>
            </a:fld>
            <a:r>
              <a:rPr lang="en-US" altLang="zh-CN" sz="3200" dirty="0"/>
              <a:t>/20</a:t>
            </a:r>
            <a:endParaRPr lang="zh-CN" altLang="en-US" dirty="0"/>
          </a:p>
        </p:txBody>
      </p:sp>
      <p:pic>
        <p:nvPicPr>
          <p:cNvPr id="4" name="图片 3" descr="手机屏幕截图&#10;&#10;描述已自动生成">
            <a:extLst>
              <a:ext uri="{FF2B5EF4-FFF2-40B4-BE49-F238E27FC236}">
                <a16:creationId xmlns:a16="http://schemas.microsoft.com/office/drawing/2014/main" id="{A4E9455F-E58A-7044-9AAF-6F7E86E734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7" t="16368" r="3851" b="9724"/>
          <a:stretch/>
        </p:blipFill>
        <p:spPr>
          <a:xfrm>
            <a:off x="1477760" y="1650320"/>
            <a:ext cx="9903228" cy="482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891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bt208"/>
  <p:tag name="ISPRING_FIRST_PUBLI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Straight Connector 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Straight Connector 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Straight Connector 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"/>
  <p:tag name="MH" val="20161022203400"/>
  <p:tag name="MH_LIBRARY" val="GRAPHIC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Straight Connector 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SubTitle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SubTitle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SubTitle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SubTitle"/>
  <p:tag name="MH_ORDER" val="4"/>
</p:tagLst>
</file>

<file path=ppt/theme/theme1.xml><?xml version="1.0" encoding="utf-8"?>
<a:theme xmlns:a="http://schemas.openxmlformats.org/drawingml/2006/main" name="自定义设计方案">
  <a:themeElements>
    <a:clrScheme name="自定义 3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94754"/>
      </a:accent1>
      <a:accent2>
        <a:srgbClr val="00939F"/>
      </a:accent2>
      <a:accent3>
        <a:srgbClr val="F6AA26"/>
      </a:accent3>
      <a:accent4>
        <a:srgbClr val="EA552B"/>
      </a:accent4>
      <a:accent5>
        <a:srgbClr val="956134"/>
      </a:accent5>
      <a:accent6>
        <a:srgbClr val="394754"/>
      </a:accent6>
      <a:hlink>
        <a:srgbClr val="00939F"/>
      </a:hlink>
      <a:folHlink>
        <a:srgbClr val="F6AA26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810</Words>
  <Application>Microsoft Macintosh PowerPoint</Application>
  <PresentationFormat>自定义</PresentationFormat>
  <Paragraphs>163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微软雅黑</vt:lpstr>
      <vt:lpstr>Arial</vt:lpstr>
      <vt:lpstr>Calibri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bt208</dc:title>
  <dc:creator/>
  <cp:lastModifiedBy/>
  <cp:revision>1</cp:revision>
  <dcterms:created xsi:type="dcterms:W3CDTF">2016-11-28T19:55:50Z</dcterms:created>
  <dcterms:modified xsi:type="dcterms:W3CDTF">2019-12-13T04:16:45Z</dcterms:modified>
</cp:coreProperties>
</file>

<file path=docProps/thumbnail.jpeg>
</file>